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7" r:id="rId2"/>
    <p:sldMasterId id="2147483748" r:id="rId3"/>
    <p:sldMasterId id="2147483784" r:id="rId4"/>
    <p:sldMasterId id="2147483760" r:id="rId5"/>
    <p:sldMasterId id="2147483772" r:id="rId6"/>
    <p:sldMasterId id="2147483723" r:id="rId7"/>
  </p:sldMasterIdLst>
  <p:notesMasterIdLst>
    <p:notesMasterId r:id="rId23"/>
  </p:notesMasterIdLst>
  <p:handoutMasterIdLst>
    <p:handoutMasterId r:id="rId24"/>
  </p:handoutMasterIdLst>
  <p:sldIdLst>
    <p:sldId id="440" r:id="rId8"/>
    <p:sldId id="441" r:id="rId9"/>
    <p:sldId id="454" r:id="rId10"/>
    <p:sldId id="443" r:id="rId11"/>
    <p:sldId id="444" r:id="rId12"/>
    <p:sldId id="446" r:id="rId13"/>
    <p:sldId id="453" r:id="rId14"/>
    <p:sldId id="447" r:id="rId15"/>
    <p:sldId id="451" r:id="rId16"/>
    <p:sldId id="448" r:id="rId17"/>
    <p:sldId id="449" r:id="rId18"/>
    <p:sldId id="450" r:id="rId19"/>
    <p:sldId id="452" r:id="rId20"/>
    <p:sldId id="400" r:id="rId21"/>
    <p:sldId id="281" r:id="rId22"/>
  </p:sldIdLst>
  <p:sldSz cx="9144000" cy="6858000" type="screen4x3"/>
  <p:notesSz cx="7077075" cy="9051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634"/>
    <a:srgbClr val="17365D"/>
    <a:srgbClr val="132D4D"/>
    <a:srgbClr val="204C82"/>
    <a:srgbClr val="404040"/>
    <a:srgbClr val="0101FF"/>
    <a:srgbClr val="FF3381"/>
    <a:srgbClr val="F51BD6"/>
    <a:srgbClr val="F64EE2"/>
    <a:srgbClr val="DBD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46" autoAdjust="0"/>
    <p:restoredTop sz="94672" autoAdjust="0"/>
  </p:normalViewPr>
  <p:slideViewPr>
    <p:cSldViewPr showGuides="1">
      <p:cViewPr varScale="1">
        <p:scale>
          <a:sx n="65" d="100"/>
          <a:sy n="65" d="100"/>
        </p:scale>
        <p:origin x="804" y="48"/>
      </p:cViewPr>
      <p:guideLst>
        <p:guide orient="horz" pos="2544"/>
        <p:guide pos="36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-2904" y="-90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97356909333705"/>
          <c:y val="0.10950837876034726"/>
          <c:w val="0.54020490859695169"/>
          <c:h val="0.7895302510263140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Since 9/11</c:v>
                </c:pt>
              </c:strCache>
            </c:strRef>
          </c:tx>
          <c:dPt>
            <c:idx val="0"/>
            <c:bubble3D val="0"/>
            <c:spPr>
              <a:solidFill>
                <a:srgbClr val="FF0000">
                  <a:alpha val="6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F6D-4CE0-B3D9-85F56ABA9F9B}"/>
              </c:ext>
            </c:extLst>
          </c:dPt>
          <c:dPt>
            <c:idx val="1"/>
            <c:bubble3D val="0"/>
            <c:explosion val="12"/>
            <c:spPr>
              <a:solidFill>
                <a:srgbClr val="17365D">
                  <a:alpha val="60000"/>
                </a:srgb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5F6D-4CE0-B3D9-85F56ABA9F9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6D-4CE0-B3D9-85F56ABA9F9B}"/>
                </c:ext>
              </c:extLst>
            </c:dLbl>
            <c:dLbl>
              <c:idx val="1"/>
              <c:layout>
                <c:manualLayout>
                  <c:x val="0.22514619883040934"/>
                  <c:y val="-0.18376068376068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baseline="0" dirty="0">
                        <a:solidFill>
                          <a:schemeClr val="bg1"/>
                        </a:solidFill>
                      </a:rPr>
                      <a:t>70%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39766081871345"/>
                      <c:h val="0.242350427350427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F6D-4CE0-B3D9-85F56ABA9F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Iraq &amp; Afghan.Wars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7000</c:v>
                </c:pt>
                <c:pt idx="1">
                  <c:v>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6D-4CE0-B3D9-85F56ABA9F9B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0.75552</cdr:x>
      <cdr:y>0.11417</cdr:y>
    </cdr:from>
    <cdr:to>
      <cdr:x>1</cdr:x>
      <cdr:y>0.42487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F9EBB37-C98A-4C18-934B-059DA5B09A69}"/>
            </a:ext>
          </a:extLst>
        </cdr:cNvPr>
        <cdr:cNvSpPr txBox="1">
          <a:spLocks xmlns:a="http://schemas.openxmlformats.org/drawingml/2006/main" noChangeAspect="1"/>
        </cdr:cNvSpPr>
      </cdr:nvSpPr>
      <cdr:spPr>
        <a:xfrm xmlns:a="http://schemas.openxmlformats.org/drawingml/2006/main">
          <a:off x="3281516" y="339298"/>
          <a:ext cx="1061884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800" b="1" dirty="0">
              <a:solidFill>
                <a:srgbClr val="404040"/>
              </a:solidFill>
            </a:rPr>
            <a:t>Combat Theater Deaths</a:t>
          </a:r>
        </a:p>
      </cdr:txBody>
    </cdr:sp>
  </cdr:relSizeAnchor>
  <cdr:relSizeAnchor xmlns:cdr="http://schemas.openxmlformats.org/drawingml/2006/chartDrawing">
    <cdr:from>
      <cdr:x>0.05376</cdr:x>
      <cdr:y>0.79487</cdr:y>
    </cdr:from>
    <cdr:to>
      <cdr:x>0.61517</cdr:x>
      <cdr:y>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9DCB7E0-5872-4AB6-8482-CEEC8FBF43B1}"/>
            </a:ext>
          </a:extLst>
        </cdr:cNvPr>
        <cdr:cNvSpPr txBox="1"/>
      </cdr:nvSpPr>
      <cdr:spPr>
        <a:xfrm xmlns:a="http://schemas.openxmlformats.org/drawingml/2006/main">
          <a:off x="233501" y="2362200"/>
          <a:ext cx="2438415" cy="6096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0.54499</cdr:x>
      <cdr:y>0.30769</cdr:y>
    </cdr:from>
    <cdr:to>
      <cdr:x>0.75552</cdr:x>
      <cdr:y>0.50447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3DC2DA28-6C16-4CCA-94E2-EB69750A7274}"/>
            </a:ext>
          </a:extLst>
        </cdr:cNvPr>
        <cdr:cNvSpPr txBox="1"/>
      </cdr:nvSpPr>
      <cdr:spPr>
        <a:xfrm xmlns:a="http://schemas.openxmlformats.org/drawingml/2006/main">
          <a:off x="2367116" y="914400"/>
          <a:ext cx="914400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3200" b="1" dirty="0">
              <a:solidFill>
                <a:schemeClr val="bg1"/>
              </a:solidFill>
            </a:rPr>
            <a:t>30%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77075" cy="7159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endParaRPr lang="en-US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76E92-EC56-4987-8F01-5AC1C6F180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2A5-8E45-4E85-B4D1-59BCF7628D50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7945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99665"/>
            <a:ext cx="5661660" cy="4073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97758"/>
            <a:ext cx="3066733" cy="4525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D26F9-3086-40D8-8761-C2C1E91845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6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15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65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81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3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8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D26F9-3086-40D8-8761-C2C1E91845F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11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ief Solutions_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2EAF6-DC83-4B45-8BD7-5A29D9C98D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F019C-7DD8-4862-97A3-632B4FA21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204C8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1316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CC0F-3646-4C6D-9CEC-5CC0EDF52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CE6F-BC6E-4E9B-887C-A6C027611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F2F64-60C8-4898-9DA0-B3BC002D2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ABF08-5B2E-4738-8068-54354C3F5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45DDF-7CDD-407E-869E-DC16594B8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28F3CB-CFBB-428B-80B5-B69D51FF0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21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9807E-454F-41AB-9781-7F01BD2F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0F406-89DC-4DEC-8050-8AD87953C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BEF66-3DD9-4F0B-85EF-AD575BF1F9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A18BAE-A319-430E-A2CF-6A70576D2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EA795D-0709-4CD0-B387-98A6EA747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BB3081-6C3F-4DF0-B331-724223967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7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BE157-567C-476C-A47F-76D6F491C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74CAAA-BBDF-4D46-B2C1-5F2D07BE0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427BEE-80A6-4367-959C-2B57BDF9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8B35C-E9A9-4A09-B839-3085105D9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681AE-0DEF-4B66-B41B-51CC0E72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43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9CACC-D4D8-4878-AB0B-CB5DDE5F32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421EDC-8432-40D3-B605-E4CA87412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FF27D-90E0-40DC-BA9D-EADD691B2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34DF4-A30B-43A7-BCC2-9EF5FA1ED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4480E-8F15-4A1C-8686-863EF1E0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04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EA131-922E-4D79-8820-2715E025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F8A400-64D7-48E4-BCF9-92C32CD72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E6875-995D-40AC-87ED-EE3D5793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EBF41-60D3-4B03-B484-12596861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CFA3F-846A-4054-BA65-4AED85E5C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E893E6-4C9E-4BC6-BDFA-439E66052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49F1F-5C1F-4968-9CD1-4AA5F620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B9878-BE1A-4C74-BCD5-89538788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DB17A-C3DB-4674-AAB9-CDDD4EE09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6204A-4A43-4617-94C2-D65C3478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92145-C4F4-4AE5-BC76-008B53587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40A6-FBAF-4B4B-927D-06FE713A5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58A7-EF26-43A3-BDBB-1522B9FAE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61236-A143-4EDF-8802-BC0A41765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2ABC-26DD-40EB-9C22-54FEFCB63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3B922-8D69-4DE6-9DA6-96DF3697A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F98144-882B-465D-B280-1060503C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E2C7C-B63E-4DAB-BB3E-6C27F5475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770EA-8A3C-4046-A972-14535E512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AA109-1939-45A4-B4AE-7A1655BD2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78046-20EC-43D9-8C82-B19DACA339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F6BFF-C045-4F57-965C-B3EDAFE00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1926E-864B-4074-A089-B957C5543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F2F9A-BA3E-4191-82F8-7898D028F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DD0EE-8C6D-49EE-8EEE-B9D6C6C6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F27AE-1C38-44B6-BF41-697A527A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97CDDC-5ABD-4AC8-8D07-56981A659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320BAB-A76A-4035-9FB6-D67B9C117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7791C9-E9D6-4CE3-9985-CD11ACAF3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823910-DF6C-4E8E-9893-29EEECEB7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7AD834-C2BA-47DA-931B-5DC638413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08A116-EAAE-4916-B052-0AFD2EA90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A4F00A-68CC-4BB9-8284-8F359BEC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1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Power Poin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>
            <a:lvl1pPr>
              <a:defRPr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045E3-0E76-4D91-B4C1-ADDB1B89A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8800" y="2057400"/>
            <a:ext cx="6858000" cy="35052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CAF2F-9645-4064-B3BA-BD7EE07B6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6E833D-F288-4159-A15A-F3490BA2A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3E37-5AE9-4D46-9193-FD66588D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77F75-AE3E-4E1D-8FCC-CC10F027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8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5759-416A-462B-9FC5-DF0475726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71B54C-3A56-4F0E-AE14-1BDF97742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8A17B2-A14D-4E52-A2D4-8E2F3FC19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9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153F-5B8D-49E3-904A-02AECEE73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0B501-6A1B-4635-8AC9-73D116685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15F26-2D54-4492-B723-3530A7115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3260-89DF-427D-9390-2423981BF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305411-59D3-49ED-9243-3E12C069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4D80C-05DF-4D43-92AF-DF762554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869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0DED-AE4C-4C5B-835F-288251090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1DE0F-62C6-42A8-A656-33EB4D8489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A343CE-7E24-42D8-BBE7-E6CFD645B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03F4F-22D4-49E1-8952-822AB0F68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5E636E-8039-4B57-8C44-36470C9B2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5242BA-A939-49C3-B558-93FBC9579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18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C977B-1C6B-4E32-8770-5ED24B4E1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33096F-C868-4B47-9BE1-D0598EC08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1FA33-578B-4420-8EDF-EAB8A610B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E2319-B861-4C90-9A72-A1B2A1C5D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12116-51DE-4089-A28A-C878D687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1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1F1622-1959-48CB-A209-BA01ADE09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532EA3-8B32-4285-8BBC-F119AEAC1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F3855-B4DE-48AE-A645-565898EFE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CBA7F-3FE9-49BB-8447-ADBECAA97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169E1-D05F-49E1-B72B-31CE250B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59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2D1E-FC5B-40DC-A8F8-BA4DE3B4C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4A70F-7C00-45D5-8DFC-E1A058F5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86B-6E84-431A-B9B3-6C4AEF33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4386-51ED-4C66-B90A-C93102F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FDCB-2410-4D24-A474-FF831843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83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224A-CE93-4CB4-9C8F-2F589877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0607-3973-40A7-904B-236F5351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DD05-6A52-4913-BFF1-BFFB2A2A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912C-325D-46B4-8E1D-F2E9DD73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09DA9-3615-4454-B4AC-FD809E3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2111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CDFD-CEF6-424F-B612-BA821467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BFA9D-3BB1-4582-BAAB-FB6A73E2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71B4-DA27-4CD9-A1B6-E715B900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025A-7E84-4D8F-B7E0-1927D728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C2E2-AEBC-4EA1-8562-AE9D4AE9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88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D31F-B3EC-474C-946A-1C52E911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CE65-DFB9-4492-BB34-D1DBEC3EB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3024C-4600-4419-A391-779603BD3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E8D80-E268-416A-90E3-56A66CA5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A0461-593A-4E0A-A58C-5DBA0546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DAE98-064B-4D3E-9451-FC64415C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3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19 Power Point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8600"/>
            <a:ext cx="7772400" cy="1143000"/>
          </a:xfrm>
        </p:spPr>
        <p:txBody>
          <a:bodyPr/>
          <a:lstStyle>
            <a:lvl1pPr>
              <a:defRPr b="1" baseline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4C332F-BB60-4CEA-A6E5-18F7D1B391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4400" y="2133600"/>
            <a:ext cx="7772400" cy="335280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rgbClr val="204C8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51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6A78-9453-4DFC-83DE-01D1DAE5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0200A-F1A6-4EED-86AD-FD9306D6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C6CE7-13BF-43AE-A5CD-75A71455E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75A35-CCAD-4531-A797-0DD663FF0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99D09-3004-498F-BE71-CEDAB4241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D0E63-8B9A-4BDC-8DCC-F1E22FAE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1BA89-E860-4B6E-9B02-E41706FC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6230D-65F1-4FF4-8779-486625E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07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E471-BA42-4815-9CD8-E45C710C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0FF4A-3ACB-435D-BB42-6E2E8574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DFB1E-42DB-4587-85EE-F27C31D2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F8E0E-B570-44D4-A7EB-22B66401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2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F198A-0C23-4F1A-906C-3B02AFEC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A5F06-BE38-468C-9CE2-40AD8FFF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0952-DDE1-4C03-BE04-FA47A7D4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40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BE95-42C1-4791-86B2-E08F0BC5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BD53-5391-4FC0-BB34-BC5EA7C0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9C04F-F1E9-4188-AF21-6CA7B39A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FB2A-AB43-4285-B988-1CB31741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38DE-0DF3-4596-8715-8D47C2A3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1BF51-9178-48E3-BF5F-D7B2B8B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55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E35A-4636-4358-BEC2-0547158C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BAC0B-7DF8-4CEE-8119-0E042661E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45D62-CC3E-4E0B-BC2A-1EE914CA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88720-7980-4EB4-B5CA-88B6AF47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9D24-8EAE-487F-80A2-5D578AC7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4711-9A02-4F97-B5EA-A9D25B3F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2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857-4299-46B9-A334-C986EF2E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C951C-CB13-4933-A0D9-FC292AA27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7D49-301B-4E96-9DFF-7FFB550B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7C6D-2845-4FE2-B529-C97E4EEF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68B3-355C-44F7-A337-01467416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5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1CB-7CB1-4863-8D59-EBEB36A7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39B14-31F1-4DCD-B341-F0E154B1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839A-F8ED-40F8-9960-09B05786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DF94-24A7-4FFA-B0C7-331CECA1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6FEFE-1C67-48AE-8D50-2C7C1EDE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01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52D1E-FC5B-40DC-A8F8-BA4DE3B4CF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64A70F-7C00-45D5-8DFC-E1A058F5D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8D86B-6E84-431A-B9B3-6C4AEF33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864386-51ED-4C66-B90A-C93102F8C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FDCB-2410-4D24-A474-FF831843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2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224A-CE93-4CB4-9C8F-2F589877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F0607-3973-40A7-904B-236F5351C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DD05-6A52-4913-BFF1-BFFB2A2AD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912C-325D-46B4-8E1D-F2E9DD73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09DA9-3615-4454-B4AC-FD809E32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83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ECDFD-CEF6-424F-B612-BA821467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EBFA9D-3BB1-4582-BAAB-FB6A73E26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F71B4-DA27-4CD9-A1B6-E715B900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D025A-7E84-4D8F-B7E0-1927D728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0C2E2-AEBC-4EA1-8562-AE9D4AE96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62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A627-CE5C-46DA-A397-5C2BEA311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8B54A-C1D2-46FF-8100-C943DFFE6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D5FAE-B214-4D51-9C21-78C4BE70C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12AD7-5487-43D3-9AC2-8A8593EC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83491-DF50-4BF1-ADDF-6495B3296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730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5D31F-B3EC-474C-946A-1C52E911C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DCE65-DFB9-4492-BB34-D1DBEC3EB1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3024C-4600-4419-A391-779603BD3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E8D80-E268-416A-90E3-56A66CA5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A0461-593A-4E0A-A58C-5DBA05461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DAE98-064B-4D3E-9451-FC64415C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22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6A78-9453-4DFC-83DE-01D1DAE53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0200A-F1A6-4EED-86AD-FD9306D6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C6CE7-13BF-43AE-A5CD-75A71455E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E75A35-CCAD-4531-A797-0DD663FF0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699D09-3004-498F-BE71-CEDAB42412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FD0E63-8B9A-4BDC-8DCC-F1E22FAE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51BA89-E860-4B6E-9B02-E41706FC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46230D-65F1-4FF4-8779-486625ED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301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2E471-BA42-4815-9CD8-E45C710C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0FF4A-3ACB-435D-BB42-6E2E85748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2DFB1E-42DB-4587-85EE-F27C31D25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CF8E0E-B570-44D4-A7EB-22B66401B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67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3F198A-0C23-4F1A-906C-3B02AFEC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A5F06-BE38-468C-9CE2-40AD8FFF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50952-DDE1-4C03-BE04-FA47A7D4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33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BE95-42C1-4791-86B2-E08F0BC58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9BD53-5391-4FC0-BB34-BC5EA7C05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9C04F-F1E9-4188-AF21-6CA7B39AD5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FB2A-AB43-4285-B988-1CB317411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538DE-0DF3-4596-8715-8D47C2A3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1BF51-9178-48E3-BF5F-D7B2B8B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55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DE35A-4636-4358-BEC2-0547158C1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CBAC0B-7DF8-4CEE-8119-0E042661E9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A45D62-CC3E-4E0B-BC2A-1EE914CAB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88720-7980-4EB4-B5CA-88B6AF471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B9D24-8EAE-487F-80A2-5D578AC72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44711-9A02-4F97-B5EA-A9D25B3F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5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DD857-4299-46B9-A334-C986EF2ED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C951C-CB13-4933-A0D9-FC292AA27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7D49-301B-4E96-9DFF-7FFB550BC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7C6D-2845-4FE2-B529-C97E4EEF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068B3-355C-44F7-A337-01467416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557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1341CB-7CB1-4863-8D59-EBEB36A7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839B14-31F1-4DCD-B341-F0E154B18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9839A-F8ED-40F8-9960-09B057866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DF94-24A7-4FFA-B0C7-331CECA13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6FEFE-1C67-48AE-8D50-2C7C1EDE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899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EEF22-D486-4FB0-9CD2-22C06939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9A77D-1A37-457A-A520-6FFE6429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FE70B-32F8-4D99-9EBF-99C2EC99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ABAE3-2D46-4588-94D0-FDF7FA57F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AB8DC-3712-40B0-8842-9C495FA4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07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3EFC3-1D74-4723-84BE-AC593433C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4FBEF-0113-47FD-80E0-652E32E78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D28ED-1708-4C93-8C7D-A157AA236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736B5-BBB6-45C5-9DDE-F618CEE55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1D72C-F2EC-4B86-A3DD-FCA5D79E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A93E-3B9B-4468-9880-75AE3014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5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3AC4-A36F-4106-9476-EDBE4CF8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FBE74-0A8A-44CF-94B3-9C864E887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89DF47-008C-44BB-961C-4219F5352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16189-F273-4B1C-ABC7-1C9126580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07B728-C450-42ED-A4B9-326BE7969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3C1B91-FAA2-4BA5-B62A-CBF13546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2CDE4-2CE6-4460-91BF-2F8CCC253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1F402-DFA4-43AE-A469-EE08FE102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3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559C2-D83D-4F04-BA65-564314798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95AD3-E97D-4288-8321-40780196E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40736-7FCD-4054-BCE0-756FABFA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2B4DA3-8960-4EE3-A858-344C7B16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7EFF5-6DF7-4E3C-B2B4-18C3ADF7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44BBB9-6095-4F77-B791-B304C1139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5C854-9CC6-4C11-90BA-408799A1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3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0" y="6172200"/>
            <a:ext cx="9144000" cy="0"/>
          </a:xfrm>
          <a:prstGeom prst="line">
            <a:avLst/>
          </a:prstGeom>
          <a:ln w="9525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0" y="588936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© 2019 Grief Solutions 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52600" y="63670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Joanne Steen, ms,</a:t>
            </a:r>
            <a:r>
              <a:rPr lang="en-US" sz="1600" cap="small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 ncc</a:t>
            </a:r>
            <a:r>
              <a:rPr lang="en-US" sz="1600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|  jmsteen@griefsolutions.net |  www.griefsolutions.net </a:t>
            </a:r>
            <a:endParaRPr lang="en-US" sz="1600" b="1" i="1" dirty="0">
              <a:solidFill>
                <a:srgbClr val="002B7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33600" y="5718639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8" descr="GriefSolutions_FNLlogo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04800" y="6248400"/>
            <a:ext cx="1567891" cy="413309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654" r:id="rId2"/>
  </p:sldLayoutIdLst>
  <p:txStyles>
    <p:titleStyle>
      <a:lvl1pPr marL="0" indent="0" algn="ctr" defTabSz="914400" rtl="0" eaLnBrk="1" latinLnBrk="0" hangingPunct="1">
        <a:spcBef>
          <a:spcPct val="0"/>
        </a:spcBef>
        <a:buNone/>
        <a:defRPr sz="4400" b="1" kern="1200">
          <a:solidFill>
            <a:srgbClr val="40404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3600" b="1" kern="1200">
          <a:solidFill>
            <a:schemeClr val="accent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0" y="6172200"/>
            <a:ext cx="9144000" cy="0"/>
          </a:xfrm>
          <a:prstGeom prst="line">
            <a:avLst/>
          </a:prstGeom>
          <a:ln w="9525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0" y="5889368"/>
            <a:ext cx="2743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itchFamily="34" charset="0"/>
              </a:rPr>
              <a:t>© 2019 Grief Solutions 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752600" y="6367046"/>
            <a:ext cx="739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Joanne Steen, ms,</a:t>
            </a:r>
            <a:r>
              <a:rPr lang="en-US" sz="1600" cap="small" baseline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 ncc</a:t>
            </a:r>
            <a:r>
              <a:rPr lang="en-US" sz="1600" cap="small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  <a:sym typeface="Wingdings"/>
              </a:rPr>
              <a:t>|  jmsteen@griefsolutions.net |  www.griefsolutions.net </a:t>
            </a:r>
            <a:endParaRPr lang="en-US" sz="1600" b="1" i="1" dirty="0">
              <a:solidFill>
                <a:srgbClr val="002B7F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33600" y="5718639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9" name="Picture 18" descr="GriefSolutions_FNL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4800" y="6248400"/>
            <a:ext cx="1567891" cy="41330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C1AB037E-C8B9-4946-8221-EAE54633E6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97680" y="1520456"/>
            <a:ext cx="548640" cy="184053"/>
            <a:chOff x="4021713" y="1655015"/>
            <a:chExt cx="2853174" cy="95715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3D057FC-F0D8-42C8-BC1B-9B6317B5E5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972771" y="1655016"/>
              <a:ext cx="951058" cy="95715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5B4F8FF-1F17-4415-A6FB-D5F01D0FD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4021713" y="1655015"/>
              <a:ext cx="951058" cy="95715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1678474-076E-4A2E-9F2F-D6ADA27FF6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923829" y="1655016"/>
              <a:ext cx="951058" cy="957155"/>
            </a:xfrm>
            <a:prstGeom prst="rect">
              <a:avLst/>
            </a:prstGeom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67EDA1-2F1B-4578-99F2-92CD23B26E01}"/>
              </a:ext>
            </a:extLst>
          </p:cNvPr>
          <p:cNvCxnSpPr>
            <a:cxnSpLocks/>
          </p:cNvCxnSpPr>
          <p:nvPr userDrawn="1"/>
        </p:nvCxnSpPr>
        <p:spPr>
          <a:xfrm flipV="1">
            <a:off x="4983480" y="1619449"/>
            <a:ext cx="3649980" cy="1"/>
          </a:xfrm>
          <a:prstGeom prst="line">
            <a:avLst/>
          </a:prstGeom>
          <a:ln w="6350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4E733BEB-3EB4-4AD0-9ED3-5783F42C87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98054" y="1619449"/>
            <a:ext cx="3657917" cy="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4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marL="0" indent="0" algn="ctr" defTabSz="914400" rtl="0" eaLnBrk="1" latinLnBrk="0" hangingPunct="1">
        <a:spcBef>
          <a:spcPct val="0"/>
        </a:spcBef>
        <a:buNone/>
        <a:defRPr sz="4400" b="1" kern="1200">
          <a:solidFill>
            <a:srgbClr val="40404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3600" b="1" kern="1200">
          <a:solidFill>
            <a:schemeClr val="accent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80000"/>
        <a:buFont typeface="Wingdings" pitchFamily="2" charset="2"/>
        <a:buChar char="«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C8356F-8B8D-4494-B680-71E0C4FF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05706-2AEA-41A2-96A1-16B6A940A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A160F-CCFE-4116-944E-E1ADFB724C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1BC1-BD7A-48E4-9A40-CA362F89BC4D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CC431-B493-4A85-964D-CD45C5DD2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F673F-1B01-44D3-84D8-0D1A6B886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5D9A5-972D-4996-9991-3B6D42B57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7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6902FC-B909-4109-BBE4-8F6E45CB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480AD9-CACB-4D43-B96F-0E55F3ADF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2238A-6266-4568-89D8-E074A6117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6BFA1-35B9-41A4-B855-6CD09B227745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4EB43-B53E-4FE8-8916-28229631F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A54A2-D430-4FA4-9688-30618D894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EF7E-F7F4-475F-A92C-40AB59754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7F71B-9DE5-4EB5-B37E-2D6FFB0B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3CA07-BB6C-4336-B6F2-235551950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318F6-B080-4A2D-8F45-578F579C1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6DE5-B2B5-43AD-A5A7-EB4964CAB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ED00-6E17-4EC5-945C-1983F4973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84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37F71B-9DE5-4EB5-B37E-2D6FFB0B0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3CA07-BB6C-4336-B6F2-235551950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318F6-B080-4A2D-8F45-578F579C1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8487-0132-4A23-B0A1-A64897879D7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6DE5-B2B5-43AD-A5A7-EB4964CAB9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1ED00-6E17-4EC5-945C-1983F4973B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88030-5A51-4D92-8A96-FE9AA391B0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2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alphaModFix amt="25000"/>
            <a:lum/>
          </a:blip>
          <a:srcRect/>
          <a:stretch>
            <a:fillRect l="-2000" t="-20000" r="-2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F64C3-F734-44BF-A083-B8B6FB12EC39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5D5A5-7370-402D-A6C1-7F3FB65F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5C9B37-6C3D-4D5A-871B-211712CA0D2D}"/>
              </a:ext>
            </a:extLst>
          </p:cNvPr>
          <p:cNvSpPr/>
          <p:nvPr/>
        </p:nvSpPr>
        <p:spPr>
          <a:xfrm>
            <a:off x="8613058" y="0"/>
            <a:ext cx="378542" cy="6186038"/>
          </a:xfrm>
          <a:prstGeom prst="rect">
            <a:avLst/>
          </a:prstGeom>
          <a:solidFill>
            <a:srgbClr val="943634"/>
          </a:solidFill>
          <a:ln>
            <a:solidFill>
              <a:srgbClr val="943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E9216E-10A2-4BE8-9724-28F1D34C7CF3}"/>
              </a:ext>
            </a:extLst>
          </p:cNvPr>
          <p:cNvSpPr/>
          <p:nvPr/>
        </p:nvSpPr>
        <p:spPr>
          <a:xfrm>
            <a:off x="0" y="5715000"/>
            <a:ext cx="304800" cy="4710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5C9B37-6C3D-4D5A-871B-211712CA0D2D}"/>
              </a:ext>
            </a:extLst>
          </p:cNvPr>
          <p:cNvSpPr/>
          <p:nvPr/>
        </p:nvSpPr>
        <p:spPr>
          <a:xfrm>
            <a:off x="152400" y="0"/>
            <a:ext cx="378542" cy="6186038"/>
          </a:xfrm>
          <a:prstGeom prst="rect">
            <a:avLst/>
          </a:prstGeom>
          <a:solidFill>
            <a:srgbClr val="943634"/>
          </a:solidFill>
          <a:ln>
            <a:solidFill>
              <a:srgbClr val="9436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4A808-FAFF-4FD3-8E4E-21375B61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62908"/>
            <a:ext cx="8534400" cy="25231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5D7C73-79D3-4B52-9CAB-6EE198F485D5}"/>
              </a:ext>
            </a:extLst>
          </p:cNvPr>
          <p:cNvSpPr/>
          <p:nvPr/>
        </p:nvSpPr>
        <p:spPr>
          <a:xfrm>
            <a:off x="304800" y="296270"/>
            <a:ext cx="8534400" cy="2523130"/>
          </a:xfrm>
          <a:prstGeom prst="rect">
            <a:avLst/>
          </a:prstGeom>
          <a:solidFill>
            <a:srgbClr val="204C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D677A1-6DA7-4DB3-9BCC-5B2935EA5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16742"/>
            <a:ext cx="9144000" cy="2387600"/>
          </a:xfrm>
        </p:spPr>
        <p:txBody>
          <a:bodyPr anchor="ctr">
            <a:normAutofit/>
          </a:bodyPr>
          <a:lstStyle/>
          <a:p>
            <a:r>
              <a:rPr lang="en-US" sz="6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We Regret </a:t>
            </a:r>
            <a:br>
              <a:rPr lang="en-US" sz="6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6600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To Inform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C7B56-0AE7-4721-8DFD-6DA96EE43B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2844421"/>
            <a:ext cx="7620000" cy="793466"/>
          </a:xfrm>
        </p:spPr>
        <p:txBody>
          <a:bodyPr/>
          <a:lstStyle/>
          <a:p>
            <a:r>
              <a:rPr lang="en-US" sz="4000" dirty="0">
                <a:ln w="3175">
                  <a:noFill/>
                </a:ln>
                <a:solidFill>
                  <a:srgbClr val="40404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Impact of Military </a:t>
            </a:r>
            <a:r>
              <a:rPr lang="en-US" sz="4000" dirty="0">
                <a:ln w="3175">
                  <a:noFill/>
                </a:ln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</a:t>
            </a:r>
            <a:r>
              <a:rPr lang="en-US" sz="4000" dirty="0">
                <a:ln w="3175">
                  <a:noFill/>
                </a:ln>
                <a:solidFill>
                  <a:srgbClr val="40404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on Families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014D7-F6FD-4425-BFC9-01060E5F014F}"/>
              </a:ext>
            </a:extLst>
          </p:cNvPr>
          <p:cNvSpPr txBox="1"/>
          <p:nvPr/>
        </p:nvSpPr>
        <p:spPr>
          <a:xfrm>
            <a:off x="609600" y="4038601"/>
            <a:ext cx="7924800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700" b="1" spc="300" dirty="0">
                <a:solidFill>
                  <a:schemeClr val="bg1"/>
                </a:solidFill>
              </a:rPr>
              <a:t>Joanne Steen, MS, NCC</a:t>
            </a:r>
          </a:p>
          <a:p>
            <a:pPr algn="ctr"/>
            <a:r>
              <a:rPr lang="en-US" sz="3400" b="1" spc="300" dirty="0">
                <a:solidFill>
                  <a:schemeClr val="bg1"/>
                </a:solidFill>
              </a:rPr>
              <a:t>Charlie Mike: “Continue Mission”</a:t>
            </a:r>
          </a:p>
          <a:p>
            <a:pPr algn="ctr"/>
            <a:r>
              <a:rPr lang="en-US" sz="3400" b="1" spc="300" dirty="0">
                <a:solidFill>
                  <a:schemeClr val="bg1"/>
                </a:solidFill>
              </a:rPr>
              <a:t>April 4, 2019 </a:t>
            </a:r>
          </a:p>
          <a:p>
            <a:pPr algn="ctr"/>
            <a:endParaRPr lang="en-US" sz="3600" b="1" dirty="0">
              <a:ln w="12700">
                <a:solidFill>
                  <a:srgbClr val="94363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600" b="1" dirty="0">
              <a:ln w="12700">
                <a:solidFill>
                  <a:srgbClr val="943634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11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3000" t="-3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Perfect Storm of Military Grief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>
              <a:spcAft>
                <a:spcPts val="1200"/>
              </a:spcAft>
              <a:buClr>
                <a:srgbClr val="943634"/>
              </a:buClr>
              <a:buSzPct val="75000"/>
            </a:pPr>
            <a:r>
              <a:rPr lang="en-US" sz="4000" b="1" dirty="0">
                <a:solidFill>
                  <a:srgbClr val="943634"/>
                </a:solidFill>
              </a:rPr>
              <a:t>   </a:t>
            </a:r>
            <a:r>
              <a:rPr lang="en-US" sz="4000" b="1" dirty="0"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Sudden and unexpected death:</a:t>
            </a:r>
          </a:p>
          <a:p>
            <a:pPr marL="114300">
              <a:spcAft>
                <a:spcPts val="1800"/>
              </a:spcAft>
              <a:buClr>
                <a:srgbClr val="943634"/>
              </a:buClr>
              <a:buSzPct val="75000"/>
            </a:pPr>
            <a:endParaRPr lang="en-US" sz="600" b="1" dirty="0">
              <a:solidFill>
                <a:srgbClr val="943634"/>
              </a:solidFill>
            </a:endParaRPr>
          </a:p>
          <a:p>
            <a:pPr marL="914400" lvl="1" indent="-457200">
              <a:spcAft>
                <a:spcPts val="1800"/>
              </a:spcAft>
              <a:buClr>
                <a:srgbClr val="17365D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Possibly traumatic or violent</a:t>
            </a:r>
          </a:p>
          <a:p>
            <a:pPr marL="914400" lvl="1" indent="-457200">
              <a:spcAft>
                <a:spcPts val="1800"/>
              </a:spcAft>
              <a:buClr>
                <a:srgbClr val="17365D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Limited details, often no access to scene</a:t>
            </a:r>
          </a:p>
          <a:p>
            <a:pPr marL="914400" lvl="1" indent="-457200">
              <a:spcAft>
                <a:spcPts val="1800"/>
              </a:spcAft>
              <a:buClr>
                <a:srgbClr val="17365D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Families isolated by location, distance  and time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endParaRPr lang="en-US" sz="3400" b="1" dirty="0">
              <a:solidFill>
                <a:srgbClr val="17365D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5EC37A-34A6-464D-A7A0-8ACC77678FBE}"/>
              </a:ext>
            </a:extLst>
          </p:cNvPr>
          <p:cNvCxnSpPr>
            <a:cxnSpLocks/>
          </p:cNvCxnSpPr>
          <p:nvPr/>
        </p:nvCxnSpPr>
        <p:spPr>
          <a:xfrm>
            <a:off x="838200" y="2438400"/>
            <a:ext cx="6324600" cy="0"/>
          </a:xfrm>
          <a:prstGeom prst="line">
            <a:avLst/>
          </a:prstGeom>
          <a:ln w="38100" cmpd="dbl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8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3000" t="-3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Perfect Storm of Military Grief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27805"/>
            <a:ext cx="86868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943634"/>
              </a:buClr>
              <a:buSzPct val="80000"/>
            </a:pPr>
            <a:r>
              <a:rPr lang="en-US" sz="4000" b="1" dirty="0">
                <a:solidFill>
                  <a:srgbClr val="943634"/>
                </a:solidFill>
              </a:rPr>
              <a:t>    </a:t>
            </a:r>
            <a:r>
              <a:rPr lang="en-US" sz="4000" b="1" dirty="0"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factors military service adds:</a:t>
            </a:r>
          </a:p>
          <a:p>
            <a:pPr marL="457200" indent="-457200">
              <a:spcAft>
                <a:spcPts val="1200"/>
              </a:spcAft>
              <a:buClr>
                <a:srgbClr val="943634"/>
              </a:buClr>
              <a:buSzPct val="80000"/>
            </a:pPr>
            <a:endParaRPr lang="en-US" sz="600" b="1" dirty="0">
              <a:solidFill>
                <a:srgbClr val="943634"/>
              </a:solidFill>
            </a:endParaRP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Traumatic casualty process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Military funeral honors and memorials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Deployment-delayed grief responses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Cause of death impacts level of support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94CB8B-C65B-4952-8028-7EE53D417ACB}"/>
              </a:ext>
            </a:extLst>
          </p:cNvPr>
          <p:cNvCxnSpPr>
            <a:cxnSpLocks/>
          </p:cNvCxnSpPr>
          <p:nvPr/>
        </p:nvCxnSpPr>
        <p:spPr>
          <a:xfrm>
            <a:off x="838200" y="2438400"/>
            <a:ext cx="7391400" cy="0"/>
          </a:xfrm>
          <a:prstGeom prst="line">
            <a:avLst/>
          </a:prstGeom>
          <a:ln w="38100" cmpd="dbl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67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3000" t="-3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Perfect Storm of Military Grief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6868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943634"/>
              </a:buClr>
              <a:buSzPct val="80000"/>
            </a:pPr>
            <a:r>
              <a:rPr lang="en-US" sz="4000" b="1" dirty="0">
                <a:solidFill>
                  <a:srgbClr val="943634"/>
                </a:solidFill>
              </a:rPr>
              <a:t>    </a:t>
            </a:r>
            <a:r>
              <a:rPr lang="en-US" sz="4000" b="1" dirty="0"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factors…</a:t>
            </a:r>
            <a:endParaRPr lang="en-US" sz="3600" b="1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>
              <a:spcBef>
                <a:spcPts val="600"/>
              </a:spcBef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Dependent’s status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Secondary losses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Personal </a:t>
            </a:r>
            <a:r>
              <a:rPr lang="en-US" sz="3600" b="1" i="1" dirty="0">
                <a:solidFill>
                  <a:srgbClr val="17365D"/>
                </a:solidFill>
              </a:rPr>
              <a:t>and </a:t>
            </a:r>
            <a:r>
              <a:rPr lang="en-US" sz="3600" b="1" dirty="0">
                <a:solidFill>
                  <a:srgbClr val="17365D"/>
                </a:solidFill>
              </a:rPr>
              <a:t>national triggers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Other military deaths</a:t>
            </a:r>
          </a:p>
          <a:p>
            <a:pPr lvl="1">
              <a:spcAft>
                <a:spcPts val="1800"/>
              </a:spcAft>
              <a:buClr>
                <a:srgbClr val="943634"/>
              </a:buClr>
              <a:buSzPct val="75000"/>
            </a:pPr>
            <a:endParaRPr lang="en-US" sz="3600" b="1" dirty="0">
              <a:solidFill>
                <a:srgbClr val="17365D"/>
              </a:solidFill>
            </a:endParaRP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endParaRPr lang="en-US" sz="3600" b="1" dirty="0">
              <a:solidFill>
                <a:srgbClr val="17365D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007DED-1CB4-4628-8339-3CE39E202C50}"/>
              </a:ext>
            </a:extLst>
          </p:cNvPr>
          <p:cNvCxnSpPr>
            <a:cxnSpLocks/>
          </p:cNvCxnSpPr>
          <p:nvPr/>
        </p:nvCxnSpPr>
        <p:spPr>
          <a:xfrm>
            <a:off x="838200" y="2438400"/>
            <a:ext cx="2590800" cy="0"/>
          </a:xfrm>
          <a:prstGeom prst="line">
            <a:avLst/>
          </a:prstGeom>
          <a:ln w="38100" cmpd="dbl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2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DF538-145B-47BB-AF64-BBAACF0F9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Kids And Grief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5E92-21FE-41AA-A985-25739ED4C3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1981200"/>
            <a:ext cx="8458200" cy="3886200"/>
          </a:xfrm>
        </p:spPr>
        <p:txBody>
          <a:bodyPr/>
          <a:lstStyle/>
          <a:p>
            <a:r>
              <a:rPr lang="en-US" dirty="0"/>
              <a:t>Double loss w parent</a:t>
            </a:r>
          </a:p>
          <a:p>
            <a:r>
              <a:rPr lang="en-US" dirty="0"/>
              <a:t>Changed identity</a:t>
            </a:r>
          </a:p>
          <a:p>
            <a:r>
              <a:rPr lang="en-US" dirty="0"/>
              <a:t>Secondary losses</a:t>
            </a:r>
          </a:p>
          <a:p>
            <a:r>
              <a:rPr lang="en-US" dirty="0"/>
              <a:t>May express grief through other means</a:t>
            </a:r>
          </a:p>
          <a:p>
            <a:r>
              <a:rPr lang="en-US" dirty="0"/>
              <a:t>Will revisit loss with developmental growth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72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04800" y="1905000"/>
            <a:ext cx="8534400" cy="3505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6213" indent="0">
              <a:spcBef>
                <a:spcPts val="0"/>
              </a:spcBef>
              <a:buNone/>
            </a:pPr>
            <a:r>
              <a:rPr lang="en-US" sz="3500" dirty="0"/>
              <a:t>A training and education company on grief, loss and resilience. </a:t>
            </a:r>
          </a:p>
          <a:p>
            <a:pPr marL="176213" indent="0">
              <a:spcBef>
                <a:spcPts val="0"/>
              </a:spcBef>
              <a:buNone/>
            </a:pPr>
            <a:endParaRPr lang="en-US" sz="600" dirty="0"/>
          </a:p>
          <a:p>
            <a:pPr marL="914400" indent="-457200"/>
            <a:r>
              <a:rPr lang="en-US" sz="3200" dirty="0"/>
              <a:t>Practical training for those who work with people who have lost someone close</a:t>
            </a:r>
          </a:p>
          <a:p>
            <a:pPr marL="914400" indent="-457200"/>
            <a:endParaRPr lang="en-US" sz="600" dirty="0"/>
          </a:p>
          <a:p>
            <a:pPr marL="914400" indent="-457200"/>
            <a:r>
              <a:rPr lang="en-US" sz="3200" dirty="0"/>
              <a:t>Informative books on grief for Gold Star families</a:t>
            </a:r>
          </a:p>
          <a:p>
            <a:pPr marL="457200" indent="-457200">
              <a:buNone/>
            </a:pPr>
            <a:endParaRPr lang="en-US" sz="2200" dirty="0"/>
          </a:p>
        </p:txBody>
      </p:sp>
      <p:pic>
        <p:nvPicPr>
          <p:cNvPr id="6" name="Picture 5" descr="GriefSolutions_FNL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228600"/>
            <a:ext cx="3919728" cy="10332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E25B62-1C23-4947-BD24-D19BDD009B8A}"/>
              </a:ext>
            </a:extLst>
          </p:cNvPr>
          <p:cNvSpPr txBox="1"/>
          <p:nvPr/>
        </p:nvSpPr>
        <p:spPr>
          <a:xfrm>
            <a:off x="3962400" y="5433536"/>
            <a:ext cx="518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/>
            <a:r>
              <a:rPr lang="en-US" dirty="0"/>
              <a:t>Disclaimer: Materials for educational purposes only      and do not replace professional grief counseling.</a:t>
            </a:r>
            <a:r>
              <a:rPr lang="en-US" sz="2400" dirty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>
                <a:effectLst/>
                <a:latin typeface="Cambria" pitchFamily="18" charset="0"/>
              </a:rPr>
              <a:t>Contact Information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53130E4-6587-4ABD-B41D-D7CE546071AA}"/>
              </a:ext>
            </a:extLst>
          </p:cNvPr>
          <p:cNvGrpSpPr/>
          <p:nvPr/>
        </p:nvGrpSpPr>
        <p:grpSpPr>
          <a:xfrm>
            <a:off x="1600200" y="1925314"/>
            <a:ext cx="5990190" cy="1676400"/>
            <a:chOff x="1248810" y="1925314"/>
            <a:chExt cx="5990190" cy="1676400"/>
          </a:xfrm>
        </p:grpSpPr>
        <p:pic>
          <p:nvPicPr>
            <p:cNvPr id="5" name="Picture 4" descr="Steen(2)4roa.jpg"/>
            <p:cNvPicPr>
              <a:picLocks noChangeAspect="1"/>
            </p:cNvPicPr>
            <p:nvPr/>
          </p:nvPicPr>
          <p:blipFill rotWithShape="1">
            <a:blip r:embed="rId2" cstate="print"/>
            <a:srcRect l="19192" t="6147" r="15151" b="44751"/>
            <a:stretch/>
          </p:blipFill>
          <p:spPr>
            <a:xfrm>
              <a:off x="1248810" y="1925314"/>
              <a:ext cx="1494390" cy="1676400"/>
            </a:xfrm>
            <a:prstGeom prst="rect">
              <a:avLst/>
            </a:prstGeom>
            <a:ln w="88900" cap="sq" cmpd="thickThin">
              <a:solidFill>
                <a:srgbClr val="943634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3124200" y="1931243"/>
              <a:ext cx="4114800" cy="1630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cap="small" dirty="0">
                  <a:solidFill>
                    <a:srgbClr val="17365D"/>
                  </a:solidFill>
                </a:rPr>
                <a:t>Joanne Steen</a:t>
              </a:r>
              <a:r>
                <a:rPr lang="en-US" sz="2600" b="1" dirty="0">
                  <a:solidFill>
                    <a:srgbClr val="17365D"/>
                  </a:solidFill>
                </a:rPr>
                <a:t>, </a:t>
              </a:r>
              <a:r>
                <a:rPr lang="en-US" sz="2600" b="1" cap="small" dirty="0">
                  <a:solidFill>
                    <a:srgbClr val="17365D"/>
                  </a:solidFill>
                </a:rPr>
                <a:t>ms, ncc</a:t>
              </a:r>
            </a:p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17365D"/>
                  </a:solidFill>
                </a:rPr>
                <a:t>joanne@griefsolutions.net</a:t>
              </a:r>
            </a:p>
            <a:p>
              <a:pPr>
                <a:lnSpc>
                  <a:spcPct val="150000"/>
                </a:lnSpc>
              </a:pPr>
              <a:r>
                <a:rPr lang="en-US" sz="2600" b="1" dirty="0">
                  <a:solidFill>
                    <a:srgbClr val="17365D"/>
                  </a:solidFill>
                </a:rPr>
                <a:t>M: 757.580.3356</a:t>
              </a:r>
              <a:r>
                <a:rPr lang="en-US" sz="2400" b="1" dirty="0">
                  <a:solidFill>
                    <a:srgbClr val="17365D"/>
                  </a:solidFill>
                </a:rPr>
                <a:t> </a:t>
              </a:r>
              <a:endParaRPr lang="en-US" b="1" dirty="0">
                <a:solidFill>
                  <a:srgbClr val="17365D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329682-550F-447D-BBC5-357905C3A7E2}"/>
              </a:ext>
            </a:extLst>
          </p:cNvPr>
          <p:cNvGrpSpPr/>
          <p:nvPr/>
        </p:nvGrpSpPr>
        <p:grpSpPr>
          <a:xfrm>
            <a:off x="6823055" y="4572000"/>
            <a:ext cx="2103121" cy="1384513"/>
            <a:chOff x="6553199" y="4191000"/>
            <a:chExt cx="2103121" cy="1536913"/>
          </a:xfrm>
        </p:grpSpPr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6553199" y="4191000"/>
              <a:ext cx="2103121" cy="1536913"/>
              <a:chOff x="5334000" y="1981200"/>
              <a:chExt cx="2840326" cy="2075644"/>
            </a:xfrm>
          </p:grpSpPr>
          <p:pic>
            <p:nvPicPr>
              <p:cNvPr id="6" name="Picture 5" descr="Military Widow A Survival Guide BookCover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20142176">
                <a:off x="5334000" y="1981200"/>
                <a:ext cx="1371600" cy="20574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7" name="Picture 6" descr="MP_BookCover_edited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292878">
                <a:off x="6802726" y="2023135"/>
                <a:ext cx="1371600" cy="203370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D92F0FA-D455-41EF-ACAB-BDCD35D72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7962">
              <a:off x="7641027" y="4214457"/>
              <a:ext cx="1014984" cy="150766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CDDF3B2-8CDA-4D39-BE05-6D9839FEB3EB}"/>
              </a:ext>
            </a:extLst>
          </p:cNvPr>
          <p:cNvSpPr txBox="1"/>
          <p:nvPr/>
        </p:nvSpPr>
        <p:spPr>
          <a:xfrm>
            <a:off x="152400" y="3831610"/>
            <a:ext cx="87737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000" b="1" dirty="0">
                <a:solidFill>
                  <a:srgbClr val="943634"/>
                </a:solidFill>
              </a:rPr>
              <a:t>NEW*</a:t>
            </a:r>
            <a:r>
              <a:rPr lang="en-US" sz="2500" b="1" dirty="0">
                <a:solidFill>
                  <a:srgbClr val="17365D"/>
                </a:solidFill>
              </a:rPr>
              <a:t> </a:t>
            </a:r>
            <a:r>
              <a:rPr lang="en-US" sz="2500" b="1" i="1" dirty="0">
                <a:solidFill>
                  <a:srgbClr val="17365D"/>
                </a:solidFill>
              </a:rPr>
              <a:t>We Regret to Inform You. A Survival Guide for Gold Star Parents and Those Who Support Them </a:t>
            </a:r>
          </a:p>
          <a:p>
            <a:pPr>
              <a:defRPr/>
            </a:pPr>
            <a:r>
              <a:rPr lang="en-US" sz="2000" dirty="0">
                <a:solidFill>
                  <a:srgbClr val="17365D"/>
                </a:solidFill>
              </a:rPr>
              <a:t>By Joanne Steen, MS, NCC  (Central Recovery Press, 2019)</a:t>
            </a:r>
          </a:p>
          <a:p>
            <a:pPr>
              <a:defRPr/>
            </a:pPr>
            <a:endParaRPr lang="en-US" b="1" dirty="0">
              <a:solidFill>
                <a:srgbClr val="17365D"/>
              </a:solidFill>
            </a:endParaRPr>
          </a:p>
          <a:p>
            <a:pPr>
              <a:defRPr/>
            </a:pPr>
            <a:r>
              <a:rPr lang="en-US" sz="2200" b="1" i="1" dirty="0">
                <a:solidFill>
                  <a:srgbClr val="17365D"/>
                </a:solidFill>
              </a:rPr>
              <a:t>Military Widow: A Survival Guide</a:t>
            </a:r>
          </a:p>
          <a:p>
            <a:pPr>
              <a:defRPr/>
            </a:pPr>
            <a:r>
              <a:rPr lang="en-US" sz="2000" dirty="0">
                <a:solidFill>
                  <a:srgbClr val="17365D"/>
                </a:solidFill>
              </a:rPr>
              <a:t>By Joanne Steen &amp; Regina Asaro (Naval Institute Press, 2006)</a:t>
            </a:r>
          </a:p>
          <a:p>
            <a:pPr>
              <a:spcAft>
                <a:spcPts val="800"/>
              </a:spcAft>
              <a:defRPr/>
            </a:pPr>
            <a:endParaRPr lang="en-US" dirty="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E3451D-B919-49D6-AF2D-D15239CE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04040"/>
                </a:solidFill>
              </a:rPr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8C7B1-49BE-4F48-88AB-FFE68346EA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2209800"/>
            <a:ext cx="8382000" cy="3352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Recognize misconceptions on military loss and their impact on surviving families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Identify compounding factors that can hinder movement through grief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400" dirty="0"/>
              <a:t>Discuss effects of military grief on children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2953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alpha val="0"/>
              </a:schemeClr>
            </a:gs>
            <a:gs pos="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24A0BA-E7CF-4929-86CC-C8C70528A276}"/>
              </a:ext>
            </a:extLst>
          </p:cNvPr>
          <p:cNvGrpSpPr/>
          <p:nvPr/>
        </p:nvGrpSpPr>
        <p:grpSpPr>
          <a:xfrm>
            <a:off x="-152400" y="1066800"/>
            <a:ext cx="9448800" cy="5257800"/>
            <a:chOff x="-152400" y="1066800"/>
            <a:chExt cx="9448800" cy="5257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4E8DB4-940F-447D-8B4F-1427333F3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400" y="1219200"/>
              <a:ext cx="9448800" cy="5105400"/>
            </a:xfrm>
            <a:prstGeom prst="rect">
              <a:avLst/>
            </a:prstGeom>
            <a:effectLst>
              <a:glow rad="139700">
                <a:schemeClr val="bg1">
                  <a:alpha val="40000"/>
                </a:schemeClr>
              </a:glow>
              <a:softEdge rad="203200"/>
            </a:effec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B36423-ADD3-415B-B226-F09A1088E9C4}"/>
                </a:ext>
              </a:extLst>
            </p:cNvPr>
            <p:cNvSpPr/>
            <p:nvPr/>
          </p:nvSpPr>
          <p:spPr>
            <a:xfrm>
              <a:off x="0" y="1066800"/>
              <a:ext cx="9183462" cy="51054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0">
                  <a:schemeClr val="bg1"/>
                </a:gs>
                <a:gs pos="45000">
                  <a:schemeClr val="bg1">
                    <a:alpha val="7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7">
            <a:extLst>
              <a:ext uri="{FF2B5EF4-FFF2-40B4-BE49-F238E27FC236}">
                <a16:creationId xmlns:a16="http://schemas.microsoft.com/office/drawing/2014/main" id="{3E0152AF-0C7B-4E63-AD10-157A97BB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067800" cy="1143000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rgbClr val="404040"/>
                </a:solidFill>
              </a:rPr>
              <a:t>Misconceptions On Military Loss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512E495-D4A7-48D4-B35C-8F0BE79AC706}"/>
              </a:ext>
            </a:extLst>
          </p:cNvPr>
          <p:cNvCxnSpPr>
            <a:cxnSpLocks/>
          </p:cNvCxnSpPr>
          <p:nvPr/>
        </p:nvCxnSpPr>
        <p:spPr>
          <a:xfrm>
            <a:off x="457200" y="1600200"/>
            <a:ext cx="8077200" cy="0"/>
          </a:xfrm>
          <a:prstGeom prst="line">
            <a:avLst/>
          </a:prstGeom>
          <a:ln w="6350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C3574AD-91BB-4111-8FA3-A309F32838D7}"/>
              </a:ext>
            </a:extLst>
          </p:cNvPr>
          <p:cNvSpPr txBox="1">
            <a:spLocks/>
          </p:cNvSpPr>
          <p:nvPr/>
        </p:nvSpPr>
        <p:spPr>
          <a:xfrm>
            <a:off x="609600" y="2448641"/>
            <a:ext cx="8305800" cy="2362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3600" b="1" kern="1200">
                <a:solidFill>
                  <a:srgbClr val="204C8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solidFill>
                  <a:srgbClr val="17365D"/>
                </a:solidFill>
              </a:rPr>
              <a:t>Service members only die in war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solidFill>
                  <a:srgbClr val="17365D"/>
                </a:solidFill>
              </a:rPr>
              <a:t>Families are prepared for loss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4400" dirty="0">
                <a:solidFill>
                  <a:srgbClr val="17365D"/>
                </a:solidFill>
              </a:rPr>
              <a:t>Military takes care of its own</a:t>
            </a:r>
          </a:p>
        </p:txBody>
      </p:sp>
    </p:spTree>
    <p:extLst>
      <p:ext uri="{BB962C8B-B14F-4D97-AF65-F5344CB8AC3E}">
        <p14:creationId xmlns:p14="http://schemas.microsoft.com/office/powerpoint/2010/main" val="16574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E0152AF-0C7B-4E63-AD10-157A97BBA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5000" dirty="0">
                <a:solidFill>
                  <a:srgbClr val="404040"/>
                </a:solidFill>
              </a:rPr>
              <a:t>“Service Members Only Die in War”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70CB31E-5AF1-4D65-AEED-5A9B878B47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3637714"/>
              </p:ext>
            </p:extLst>
          </p:nvPr>
        </p:nvGraphicFramePr>
        <p:xfrm>
          <a:off x="-4916" y="2514600"/>
          <a:ext cx="4343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FCCD91-B826-49E8-B6E8-3B6D69578948}"/>
              </a:ext>
            </a:extLst>
          </p:cNvPr>
          <p:cNvSpPr txBox="1"/>
          <p:nvPr/>
        </p:nvSpPr>
        <p:spPr>
          <a:xfrm>
            <a:off x="304800" y="1828800"/>
            <a:ext cx="4050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04040"/>
                </a:solidFill>
              </a:rPr>
              <a:t>23,000 US Military Deaths 9/11 - Present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A71266-B6F1-4BAD-AE62-B34DEDBB494C}"/>
              </a:ext>
            </a:extLst>
          </p:cNvPr>
          <p:cNvSpPr txBox="1"/>
          <p:nvPr/>
        </p:nvSpPr>
        <p:spPr>
          <a:xfrm>
            <a:off x="290052" y="53017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Non-War Deaths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09A387-D9FB-4534-9470-213473E0F9E4}"/>
              </a:ext>
            </a:extLst>
          </p:cNvPr>
          <p:cNvSpPr/>
          <p:nvPr/>
        </p:nvSpPr>
        <p:spPr>
          <a:xfrm>
            <a:off x="5105400" y="1905000"/>
            <a:ext cx="3276600" cy="40386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9B8B0C-AEC9-4BBA-AAC4-3AF4F72F9D5C}"/>
              </a:ext>
            </a:extLst>
          </p:cNvPr>
          <p:cNvSpPr txBox="1"/>
          <p:nvPr/>
        </p:nvSpPr>
        <p:spPr>
          <a:xfrm>
            <a:off x="5257800" y="1905000"/>
            <a:ext cx="387391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43634"/>
                </a:solidFill>
              </a:rPr>
              <a:t>         Causes</a:t>
            </a:r>
          </a:p>
          <a:p>
            <a:pPr algn="ctr"/>
            <a:endParaRPr lang="en-US" sz="800" b="1" dirty="0">
              <a:solidFill>
                <a:srgbClr val="943634"/>
              </a:solidFill>
            </a:endParaRP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Combat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Combat theater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Military ops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Readiness 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Accidents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Suicide</a:t>
            </a:r>
          </a:p>
          <a:p>
            <a:pPr marL="457200" indent="-457200">
              <a:buFontTx/>
              <a:buChar char="-"/>
            </a:pPr>
            <a:r>
              <a:rPr lang="en-US" sz="2800" b="1" dirty="0">
                <a:solidFill>
                  <a:srgbClr val="132D4D"/>
                </a:solidFill>
              </a:rPr>
              <a:t>Disease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132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76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FF">
                <a:alpha val="50000"/>
              </a:srgbClr>
            </a:gs>
            <a:gs pos="0">
              <a:schemeClr val="bg1"/>
            </a:gs>
            <a:gs pos="100000">
              <a:schemeClr val="bg1">
                <a:shade val="100000"/>
                <a:satMod val="115000"/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4B1C9D-4BA0-4249-A21F-A8CCB70B9A7E}"/>
              </a:ext>
            </a:extLst>
          </p:cNvPr>
          <p:cNvGrpSpPr/>
          <p:nvPr/>
        </p:nvGrpSpPr>
        <p:grpSpPr>
          <a:xfrm>
            <a:off x="457200" y="1761640"/>
            <a:ext cx="8487384" cy="4572001"/>
            <a:chOff x="457200" y="1761640"/>
            <a:chExt cx="8487384" cy="45720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20830E2-222C-4B85-8039-821EEEE56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" t="10608" r="3537" b="11597"/>
            <a:stretch/>
          </p:blipFill>
          <p:spPr>
            <a:xfrm>
              <a:off x="457200" y="1761641"/>
              <a:ext cx="8487384" cy="4572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10800000" scaled="1"/>
              <a:tileRect/>
            </a:gradFill>
            <a:effectLst>
              <a:softEdge rad="317500"/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2DE6758-16FA-4775-9982-8D381289B274}"/>
                </a:ext>
              </a:extLst>
            </p:cNvPr>
            <p:cNvSpPr/>
            <p:nvPr/>
          </p:nvSpPr>
          <p:spPr>
            <a:xfrm>
              <a:off x="457200" y="1761640"/>
              <a:ext cx="5715000" cy="4410559"/>
            </a:xfrm>
            <a:prstGeom prst="rect">
              <a:avLst/>
            </a:prstGeom>
            <a:gradFill flip="none" rotWithShape="1">
              <a:gsLst>
                <a:gs pos="885">
                  <a:schemeClr val="bg1">
                    <a:alpha val="95000"/>
                  </a:schemeClr>
                </a:gs>
                <a:gs pos="61000">
                  <a:schemeClr val="bg1">
                    <a:alpha val="70000"/>
                    <a:lumMod val="100000"/>
                  </a:schemeClr>
                </a:gs>
                <a:gs pos="100000">
                  <a:schemeClr val="bg1">
                    <a:shade val="100000"/>
                    <a:satMod val="11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1D12947-6CA3-432C-ADEC-6F88D7F0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“Families Are Prepared For Loss”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99D7CE01-D8AD-417A-A26D-3CB626FD0321}"/>
              </a:ext>
            </a:extLst>
          </p:cNvPr>
          <p:cNvSpPr>
            <a:spLocks noGrp="1"/>
          </p:cNvSpPr>
          <p:nvPr/>
        </p:nvSpPr>
        <p:spPr>
          <a:xfrm>
            <a:off x="304800" y="1981200"/>
            <a:ext cx="6201384" cy="3352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3600" b="1" kern="1200">
                <a:solidFill>
                  <a:srgbClr val="204C82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4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•"/>
              <a:defRPr sz="2000" kern="1200">
                <a:solidFill>
                  <a:srgbClr val="204C8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Families are not prepared for that “knock at the door”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Worry more, especially in   war or high-risk fields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“What if” conversations do not prepare for bad news</a:t>
            </a:r>
          </a:p>
        </p:txBody>
      </p:sp>
    </p:spTree>
    <p:extLst>
      <p:ext uri="{BB962C8B-B14F-4D97-AF65-F5344CB8AC3E}">
        <p14:creationId xmlns:p14="http://schemas.microsoft.com/office/powerpoint/2010/main" val="38926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FF">
                <a:alpha val="50000"/>
              </a:srgbClr>
            </a:gs>
            <a:gs pos="0">
              <a:schemeClr val="bg1"/>
            </a:gs>
            <a:gs pos="100000">
              <a:schemeClr val="bg1">
                <a:shade val="100000"/>
                <a:satMod val="115000"/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2947-6CA3-432C-ADEC-6F88D7F01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“Military Takes Care Of Its Own”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0CB7F6-69A0-4E08-AD61-6391428DE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416" y="2133600"/>
            <a:ext cx="8563584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Surprisingly common misconception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Civilians often uninformed on military loss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Isolates survivors within their community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Disenfranchises families</a:t>
            </a:r>
          </a:p>
        </p:txBody>
      </p:sp>
    </p:spTree>
    <p:extLst>
      <p:ext uri="{BB962C8B-B14F-4D97-AF65-F5344CB8AC3E}">
        <p14:creationId xmlns:p14="http://schemas.microsoft.com/office/powerpoint/2010/main" val="305642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FFFF">
                <a:alpha val="50000"/>
              </a:srgbClr>
            </a:gs>
            <a:gs pos="0">
              <a:schemeClr val="bg1"/>
            </a:gs>
            <a:gs pos="100000">
              <a:schemeClr val="bg1">
                <a:shade val="100000"/>
                <a:satMod val="115000"/>
                <a:alpha val="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12947-6CA3-432C-ADEC-6F88D7F01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Resources For Gold Star Families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70CB7F6-69A0-4E08-AD61-6391428DE1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416" y="1981200"/>
            <a:ext cx="8563584" cy="3352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VA offers bereavement counseling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Service branches have long-term </a:t>
            </a:r>
            <a:r>
              <a:rPr lang="en-US" sz="3550" dirty="0"/>
              <a:t>outreach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Go-To resource is TAPS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American Gold Star Mothers, Inc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Gold Star Wives</a:t>
            </a:r>
          </a:p>
        </p:txBody>
      </p:sp>
    </p:spTree>
    <p:extLst>
      <p:ext uri="{BB962C8B-B14F-4D97-AF65-F5344CB8AC3E}">
        <p14:creationId xmlns:p14="http://schemas.microsoft.com/office/powerpoint/2010/main" val="36800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3000" t="-3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Perfect Storm of Military Grief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915400" cy="397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943634"/>
              </a:buClr>
              <a:buSzPct val="80000"/>
            </a:pPr>
            <a:r>
              <a:rPr lang="en-US" sz="4000" b="1" dirty="0">
                <a:solidFill>
                  <a:srgbClr val="943634"/>
                </a:solidFill>
              </a:rPr>
              <a:t>    Compounding factors:</a:t>
            </a:r>
          </a:p>
          <a:p>
            <a:pPr marL="457200" indent="-457200">
              <a:spcAft>
                <a:spcPts val="1800"/>
              </a:spcAft>
              <a:buClr>
                <a:srgbClr val="943634"/>
              </a:buClr>
              <a:buSzPct val="80000"/>
            </a:pPr>
            <a:endParaRPr lang="en-US" sz="600" b="1" dirty="0">
              <a:solidFill>
                <a:srgbClr val="943634"/>
              </a:solidFill>
            </a:endParaRPr>
          </a:p>
          <a:p>
            <a:pPr marL="914400" indent="-457200">
              <a:spcAft>
                <a:spcPts val="1800"/>
              </a:spcAft>
              <a:buClr>
                <a:srgbClr val="9436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Personal loss of the service member</a:t>
            </a:r>
          </a:p>
          <a:p>
            <a:pPr marL="914400" indent="-457200">
              <a:spcAft>
                <a:spcPts val="1800"/>
              </a:spcAft>
              <a:buClr>
                <a:srgbClr val="9436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540" b="1" dirty="0">
                <a:solidFill>
                  <a:srgbClr val="17365D"/>
                </a:solidFill>
              </a:rPr>
              <a:t>Likelihood death was sudden,  unexpected and traumatic</a:t>
            </a:r>
          </a:p>
          <a:p>
            <a:pPr marL="914400" indent="-457200">
              <a:spcAft>
                <a:spcPts val="1800"/>
              </a:spcAft>
              <a:buClr>
                <a:srgbClr val="943634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7365D"/>
                </a:solidFill>
              </a:rPr>
              <a:t>Unique factors military service adds</a:t>
            </a:r>
            <a:r>
              <a:rPr lang="en-US" sz="3400" b="1" dirty="0">
                <a:solidFill>
                  <a:srgbClr val="17365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327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5000"/>
            <a:lum/>
          </a:blip>
          <a:srcRect/>
          <a:stretch>
            <a:fillRect l="-3000" t="-3000" r="-3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/>
              <a:t>Perfect Storm of Military Grief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752600"/>
            <a:ext cx="86868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Clr>
                <a:srgbClr val="943634"/>
              </a:buClr>
              <a:buSzPct val="80000"/>
            </a:pPr>
            <a:r>
              <a:rPr lang="en-US" sz="4000" b="1" dirty="0">
                <a:solidFill>
                  <a:srgbClr val="9436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Personal loss of the service member:</a:t>
            </a:r>
          </a:p>
          <a:p>
            <a:pPr marL="457200" indent="-457200">
              <a:spcAft>
                <a:spcPts val="1800"/>
              </a:spcAft>
              <a:buClr>
                <a:srgbClr val="943634"/>
              </a:buClr>
              <a:buSzPct val="80000"/>
            </a:pPr>
            <a:endParaRPr lang="en-US" sz="600" b="1" dirty="0">
              <a:solidFill>
                <a:srgbClr val="943634"/>
              </a:solidFill>
            </a:endParaRP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Profound personal loss </a:t>
            </a:r>
            <a:r>
              <a:rPr lang="en-US" sz="3400" b="1" i="1" dirty="0">
                <a:solidFill>
                  <a:srgbClr val="17365D"/>
                </a:solidFill>
              </a:rPr>
              <a:t>and </a:t>
            </a:r>
            <a:r>
              <a:rPr lang="en-US" sz="3400" b="1" dirty="0">
                <a:solidFill>
                  <a:srgbClr val="17365D"/>
                </a:solidFill>
              </a:rPr>
              <a:t>a national loss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Died young</a:t>
            </a:r>
          </a:p>
          <a:p>
            <a:pPr marL="914400" lvl="1" indent="-457200">
              <a:spcAft>
                <a:spcPts val="1800"/>
              </a:spcAft>
              <a:buClr>
                <a:srgbClr val="943634"/>
              </a:buClr>
              <a:buSzPct val="75000"/>
              <a:buFont typeface="Arial" pitchFamily="34" charset="0"/>
              <a:buChar char="•"/>
            </a:pPr>
            <a:r>
              <a:rPr lang="en-US" sz="3400" b="1" dirty="0">
                <a:solidFill>
                  <a:srgbClr val="17365D"/>
                </a:solidFill>
              </a:rPr>
              <a:t>Greater purpose in military service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E78C435-EDB3-4E34-B784-53C3DBCAC716}"/>
              </a:ext>
            </a:extLst>
          </p:cNvPr>
          <p:cNvCxnSpPr>
            <a:cxnSpLocks/>
          </p:cNvCxnSpPr>
          <p:nvPr/>
        </p:nvCxnSpPr>
        <p:spPr>
          <a:xfrm>
            <a:off x="838200" y="2438400"/>
            <a:ext cx="7467600" cy="0"/>
          </a:xfrm>
          <a:prstGeom prst="line">
            <a:avLst/>
          </a:prstGeom>
          <a:ln w="38100" cmpd="dbl">
            <a:solidFill>
              <a:srgbClr val="9436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60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rief Solutions">
  <a:themeElements>
    <a:clrScheme name="Grief Solutions">
      <a:dk1>
        <a:srgbClr val="FFFFFF"/>
      </a:dk1>
      <a:lt1>
        <a:srgbClr val="404040"/>
      </a:lt1>
      <a:dk2>
        <a:srgbClr val="FFFFFF"/>
      </a:dk2>
      <a:lt2>
        <a:srgbClr val="17365D"/>
      </a:lt2>
      <a:accent1>
        <a:srgbClr val="204C82"/>
      </a:accent1>
      <a:accent2>
        <a:srgbClr val="943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ef Solutions_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Grief Solutions_2">
  <a:themeElements>
    <a:clrScheme name="Grief Solutions">
      <a:dk1>
        <a:srgbClr val="FFFFFF"/>
      </a:dk1>
      <a:lt1>
        <a:srgbClr val="404040"/>
      </a:lt1>
      <a:dk2>
        <a:srgbClr val="FFFFFF"/>
      </a:dk2>
      <a:lt2>
        <a:srgbClr val="17365D"/>
      </a:lt2>
      <a:accent1>
        <a:srgbClr val="204C82"/>
      </a:accent1>
      <a:accent2>
        <a:srgbClr val="94363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rief Solutions_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Helping military families in a time of war_ROA_Feb10</Template>
  <TotalTime>9820</TotalTime>
  <Words>484</Words>
  <Application>Microsoft Office PowerPoint</Application>
  <PresentationFormat>On-screen Show (4:3)</PresentationFormat>
  <Paragraphs>104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Wingdings</vt:lpstr>
      <vt:lpstr>Grief Solutions</vt:lpstr>
      <vt:lpstr>Grief Solutions_2</vt:lpstr>
      <vt:lpstr>Custom Design</vt:lpstr>
      <vt:lpstr>3_Custom Design</vt:lpstr>
      <vt:lpstr>1_Custom Design</vt:lpstr>
      <vt:lpstr>2_Custom Design</vt:lpstr>
      <vt:lpstr>5_Custom Design</vt:lpstr>
      <vt:lpstr>We Regret  To Inform You</vt:lpstr>
      <vt:lpstr>Learning Objectives</vt:lpstr>
      <vt:lpstr>Misconceptions On Military Loss</vt:lpstr>
      <vt:lpstr>“Service Members Only Die in War”</vt:lpstr>
      <vt:lpstr>“Families Are Prepared For Loss”</vt:lpstr>
      <vt:lpstr>“Military Takes Care Of Its Own”</vt:lpstr>
      <vt:lpstr>Resources For Gold Star Families</vt:lpstr>
      <vt:lpstr>Perfect Storm of Military Grief</vt:lpstr>
      <vt:lpstr>Perfect Storm of Military Grief</vt:lpstr>
      <vt:lpstr>Perfect Storm of Military Grief</vt:lpstr>
      <vt:lpstr>Perfect Storm of Military Grief</vt:lpstr>
      <vt:lpstr>Perfect Storm of Military Grief</vt:lpstr>
      <vt:lpstr>Military Kids And Grief</vt:lpstr>
      <vt:lpstr>PowerPoint Presentation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CAF_long shelf life_Mar2018</dc:title>
  <dc:creator>Joanne M. Steen</dc:creator>
  <cp:keywords>Shelf life, moving forward, military grief</cp:keywords>
  <cp:lastModifiedBy>Joanne Steen</cp:lastModifiedBy>
  <cp:revision>131</cp:revision>
  <dcterms:created xsi:type="dcterms:W3CDTF">2010-03-30T11:24:28Z</dcterms:created>
  <dcterms:modified xsi:type="dcterms:W3CDTF">2019-03-26T17:18:21Z</dcterms:modified>
</cp:coreProperties>
</file>