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9" r:id="rId9"/>
    <p:sldId id="268" r:id="rId10"/>
    <p:sldId id="263" r:id="rId11"/>
    <p:sldId id="264" r:id="rId12"/>
    <p:sldId id="265" r:id="rId13"/>
    <p:sldId id="275" r:id="rId14"/>
    <p:sldId id="266" r:id="rId15"/>
    <p:sldId id="267" r:id="rId16"/>
    <p:sldId id="270" r:id="rId17"/>
    <p:sldId id="271" r:id="rId18"/>
    <p:sldId id="272" r:id="rId19"/>
    <p:sldId id="276" r:id="rId20"/>
    <p:sldId id="277" r:id="rId21"/>
    <p:sldId id="278" r:id="rId22"/>
    <p:sldId id="274" r:id="rId23"/>
    <p:sldId id="280" r:id="rId24"/>
    <p:sldId id="281" r:id="rId25"/>
    <p:sldId id="283" r:id="rId26"/>
    <p:sldId id="282" r:id="rId27"/>
    <p:sldId id="279" r:id="rId28"/>
    <p:sldId id="284" r:id="rId29"/>
    <p:sldId id="288" r:id="rId30"/>
    <p:sldId id="285" r:id="rId31"/>
    <p:sldId id="286" r:id="rId32"/>
    <p:sldId id="287" r:id="rId33"/>
    <p:sldId id="273" r:id="rId34"/>
    <p:sldId id="28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6" d="100"/>
          <a:sy n="66" d="100"/>
        </p:scale>
        <p:origin x="3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F69D66A-B559-4DC4-AF43-9A2BC850E96F}" type="datetimeFigureOut">
              <a:rPr lang="en-US" smtClean="0"/>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7446D-4AA0-4594-ABB3-B914A18B16A0}" type="slidenum">
              <a:rPr lang="en-US" smtClean="0"/>
              <a:t>‹#›</a:t>
            </a:fld>
            <a:endParaRPr lang="en-US"/>
          </a:p>
        </p:txBody>
      </p:sp>
    </p:spTree>
    <p:extLst>
      <p:ext uri="{BB962C8B-B14F-4D97-AF65-F5344CB8AC3E}">
        <p14:creationId xmlns:p14="http://schemas.microsoft.com/office/powerpoint/2010/main" val="3799757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69D66A-B559-4DC4-AF43-9A2BC850E96F}" type="datetimeFigureOut">
              <a:rPr lang="en-US" smtClean="0"/>
              <a:t>3/29/2019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27446D-4AA0-4594-ABB3-B914A18B16A0}" type="slidenum">
              <a:rPr lang="en-US" smtClean="0"/>
              <a:t>‹#›</a:t>
            </a:fld>
            <a:endParaRPr lang="en-US"/>
          </a:p>
        </p:txBody>
      </p:sp>
    </p:spTree>
    <p:extLst>
      <p:ext uri="{BB962C8B-B14F-4D97-AF65-F5344CB8AC3E}">
        <p14:creationId xmlns:p14="http://schemas.microsoft.com/office/powerpoint/2010/main" val="360782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69D66A-B559-4DC4-AF43-9A2BC850E96F}" type="datetimeFigureOut">
              <a:rPr lang="en-US" smtClean="0"/>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7446D-4AA0-4594-ABB3-B914A18B16A0}" type="slidenum">
              <a:rPr lang="en-US" smtClean="0"/>
              <a:t>‹#›</a:t>
            </a:fld>
            <a:endParaRPr lang="en-US"/>
          </a:p>
        </p:txBody>
      </p:sp>
    </p:spTree>
    <p:extLst>
      <p:ext uri="{BB962C8B-B14F-4D97-AF65-F5344CB8AC3E}">
        <p14:creationId xmlns:p14="http://schemas.microsoft.com/office/powerpoint/2010/main" val="4114932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69D66A-B559-4DC4-AF43-9A2BC850E96F}" type="datetimeFigureOut">
              <a:rPr lang="en-US" smtClean="0"/>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7446D-4AA0-4594-ABB3-B914A18B16A0}"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15858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69D66A-B559-4DC4-AF43-9A2BC850E96F}" type="datetimeFigureOut">
              <a:rPr lang="en-US" smtClean="0"/>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7446D-4AA0-4594-ABB3-B914A18B16A0}" type="slidenum">
              <a:rPr lang="en-US" smtClean="0"/>
              <a:t>‹#›</a:t>
            </a:fld>
            <a:endParaRPr lang="en-US"/>
          </a:p>
        </p:txBody>
      </p:sp>
    </p:spTree>
    <p:extLst>
      <p:ext uri="{BB962C8B-B14F-4D97-AF65-F5344CB8AC3E}">
        <p14:creationId xmlns:p14="http://schemas.microsoft.com/office/powerpoint/2010/main" val="132490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F69D66A-B559-4DC4-AF43-9A2BC850E96F}" type="datetimeFigureOut">
              <a:rPr lang="en-US" smtClean="0"/>
              <a:t>3/29/2019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7446D-4AA0-4594-ABB3-B914A18B16A0}" type="slidenum">
              <a:rPr lang="en-US" smtClean="0"/>
              <a:t>‹#›</a:t>
            </a:fld>
            <a:endParaRPr lang="en-US"/>
          </a:p>
        </p:txBody>
      </p:sp>
    </p:spTree>
    <p:extLst>
      <p:ext uri="{BB962C8B-B14F-4D97-AF65-F5344CB8AC3E}">
        <p14:creationId xmlns:p14="http://schemas.microsoft.com/office/powerpoint/2010/main" val="4054158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F69D66A-B559-4DC4-AF43-9A2BC850E96F}" type="datetimeFigureOut">
              <a:rPr lang="en-US" smtClean="0"/>
              <a:t>3/29/2019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7446D-4AA0-4594-ABB3-B914A18B16A0}" type="slidenum">
              <a:rPr lang="en-US" smtClean="0"/>
              <a:t>‹#›</a:t>
            </a:fld>
            <a:endParaRPr lang="en-US"/>
          </a:p>
        </p:txBody>
      </p:sp>
    </p:spTree>
    <p:extLst>
      <p:ext uri="{BB962C8B-B14F-4D97-AF65-F5344CB8AC3E}">
        <p14:creationId xmlns:p14="http://schemas.microsoft.com/office/powerpoint/2010/main" val="3401764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69D66A-B559-4DC4-AF43-9A2BC850E96F}" type="datetimeFigureOut">
              <a:rPr lang="en-US" smtClean="0"/>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7446D-4AA0-4594-ABB3-B914A18B16A0}" type="slidenum">
              <a:rPr lang="en-US" smtClean="0"/>
              <a:t>‹#›</a:t>
            </a:fld>
            <a:endParaRPr lang="en-US"/>
          </a:p>
        </p:txBody>
      </p:sp>
    </p:spTree>
    <p:extLst>
      <p:ext uri="{BB962C8B-B14F-4D97-AF65-F5344CB8AC3E}">
        <p14:creationId xmlns:p14="http://schemas.microsoft.com/office/powerpoint/2010/main" val="4138710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69D66A-B559-4DC4-AF43-9A2BC850E96F}" type="datetimeFigureOut">
              <a:rPr lang="en-US" smtClean="0"/>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7446D-4AA0-4594-ABB3-B914A18B16A0}" type="slidenum">
              <a:rPr lang="en-US" smtClean="0"/>
              <a:t>‹#›</a:t>
            </a:fld>
            <a:endParaRPr lang="en-US"/>
          </a:p>
        </p:txBody>
      </p:sp>
    </p:spTree>
    <p:extLst>
      <p:ext uri="{BB962C8B-B14F-4D97-AF65-F5344CB8AC3E}">
        <p14:creationId xmlns:p14="http://schemas.microsoft.com/office/powerpoint/2010/main" val="3617737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69D66A-B559-4DC4-AF43-9A2BC850E96F}" type="datetimeFigureOut">
              <a:rPr lang="en-US" smtClean="0"/>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7446D-4AA0-4594-ABB3-B914A18B16A0}" type="slidenum">
              <a:rPr lang="en-US" smtClean="0"/>
              <a:t>‹#›</a:t>
            </a:fld>
            <a:endParaRPr lang="en-US"/>
          </a:p>
        </p:txBody>
      </p:sp>
    </p:spTree>
    <p:extLst>
      <p:ext uri="{BB962C8B-B14F-4D97-AF65-F5344CB8AC3E}">
        <p14:creationId xmlns:p14="http://schemas.microsoft.com/office/powerpoint/2010/main" val="3585003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69D66A-B559-4DC4-AF43-9A2BC850E96F}" type="datetimeFigureOut">
              <a:rPr lang="en-US" smtClean="0"/>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7446D-4AA0-4594-ABB3-B914A18B16A0}" type="slidenum">
              <a:rPr lang="en-US" smtClean="0"/>
              <a:t>‹#›</a:t>
            </a:fld>
            <a:endParaRPr lang="en-US"/>
          </a:p>
        </p:txBody>
      </p:sp>
    </p:spTree>
    <p:extLst>
      <p:ext uri="{BB962C8B-B14F-4D97-AF65-F5344CB8AC3E}">
        <p14:creationId xmlns:p14="http://schemas.microsoft.com/office/powerpoint/2010/main" val="36591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69D66A-B559-4DC4-AF43-9A2BC850E96F}" type="datetimeFigureOut">
              <a:rPr lang="en-US" smtClean="0"/>
              <a:t>3/29/2019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27446D-4AA0-4594-ABB3-B914A18B16A0}" type="slidenum">
              <a:rPr lang="en-US" smtClean="0"/>
              <a:t>‹#›</a:t>
            </a:fld>
            <a:endParaRPr lang="en-US"/>
          </a:p>
        </p:txBody>
      </p:sp>
    </p:spTree>
    <p:extLst>
      <p:ext uri="{BB962C8B-B14F-4D97-AF65-F5344CB8AC3E}">
        <p14:creationId xmlns:p14="http://schemas.microsoft.com/office/powerpoint/2010/main" val="1600477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69D66A-B559-4DC4-AF43-9A2BC850E96F}" type="datetimeFigureOut">
              <a:rPr lang="en-US" smtClean="0"/>
              <a:t>3/29/2019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27446D-4AA0-4594-ABB3-B914A18B16A0}" type="slidenum">
              <a:rPr lang="en-US" smtClean="0"/>
              <a:t>‹#›</a:t>
            </a:fld>
            <a:endParaRPr lang="en-US"/>
          </a:p>
        </p:txBody>
      </p:sp>
    </p:spTree>
    <p:extLst>
      <p:ext uri="{BB962C8B-B14F-4D97-AF65-F5344CB8AC3E}">
        <p14:creationId xmlns:p14="http://schemas.microsoft.com/office/powerpoint/2010/main" val="1569362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8F69D66A-B559-4DC4-AF43-9A2BC850E96F}" type="datetimeFigureOut">
              <a:rPr lang="en-US" smtClean="0"/>
              <a:t>3/29/2019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127446D-4AA0-4594-ABB3-B914A18B16A0}" type="slidenum">
              <a:rPr lang="en-US" smtClean="0"/>
              <a:t>‹#›</a:t>
            </a:fld>
            <a:endParaRPr lang="en-US"/>
          </a:p>
        </p:txBody>
      </p:sp>
    </p:spTree>
    <p:extLst>
      <p:ext uri="{BB962C8B-B14F-4D97-AF65-F5344CB8AC3E}">
        <p14:creationId xmlns:p14="http://schemas.microsoft.com/office/powerpoint/2010/main" val="2954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F69D66A-B559-4DC4-AF43-9A2BC850E96F}" type="datetimeFigureOut">
              <a:rPr lang="en-US" smtClean="0"/>
              <a:t>3/29/2019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127446D-4AA0-4594-ABB3-B914A18B16A0}" type="slidenum">
              <a:rPr lang="en-US" smtClean="0"/>
              <a:t>‹#›</a:t>
            </a:fld>
            <a:endParaRPr lang="en-US"/>
          </a:p>
        </p:txBody>
      </p:sp>
    </p:spTree>
    <p:extLst>
      <p:ext uri="{BB962C8B-B14F-4D97-AF65-F5344CB8AC3E}">
        <p14:creationId xmlns:p14="http://schemas.microsoft.com/office/powerpoint/2010/main" val="9915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8F69D66A-B559-4DC4-AF43-9A2BC850E96F}" type="datetimeFigureOut">
              <a:rPr lang="en-US" smtClean="0"/>
              <a:t>3/29/2019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127446D-4AA0-4594-ABB3-B914A18B16A0}" type="slidenum">
              <a:rPr lang="en-US" smtClean="0"/>
              <a:t>‹#›</a:t>
            </a:fld>
            <a:endParaRPr lang="en-US"/>
          </a:p>
        </p:txBody>
      </p:sp>
    </p:spTree>
    <p:extLst>
      <p:ext uri="{BB962C8B-B14F-4D97-AF65-F5344CB8AC3E}">
        <p14:creationId xmlns:p14="http://schemas.microsoft.com/office/powerpoint/2010/main" val="3142315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69D66A-B559-4DC4-AF43-9A2BC850E96F}" type="datetimeFigureOut">
              <a:rPr lang="en-US" smtClean="0"/>
              <a:t>3/29/2019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27446D-4AA0-4594-ABB3-B914A18B16A0}" type="slidenum">
              <a:rPr lang="en-US" smtClean="0"/>
              <a:t>‹#›</a:t>
            </a:fld>
            <a:endParaRPr lang="en-US"/>
          </a:p>
        </p:txBody>
      </p:sp>
    </p:spTree>
    <p:extLst>
      <p:ext uri="{BB962C8B-B14F-4D97-AF65-F5344CB8AC3E}">
        <p14:creationId xmlns:p14="http://schemas.microsoft.com/office/powerpoint/2010/main" val="2239132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F69D66A-B559-4DC4-AF43-9A2BC850E96F}" type="datetimeFigureOut">
              <a:rPr lang="en-US" smtClean="0"/>
              <a:t>3/29/2019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127446D-4AA0-4594-ABB3-B914A18B16A0}" type="slidenum">
              <a:rPr lang="en-US" smtClean="0"/>
              <a:t>‹#›</a:t>
            </a:fld>
            <a:endParaRPr lang="en-US"/>
          </a:p>
        </p:txBody>
      </p:sp>
    </p:spTree>
    <p:extLst>
      <p:ext uri="{BB962C8B-B14F-4D97-AF65-F5344CB8AC3E}">
        <p14:creationId xmlns:p14="http://schemas.microsoft.com/office/powerpoint/2010/main" val="2124494939"/>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hyperlink" Target="https://www.acf.hhs.gov/ecd/child-health-development/watch-me-thriv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2099733"/>
            <a:ext cx="8624312" cy="2202760"/>
          </a:xfrm>
        </p:spPr>
        <p:txBody>
          <a:bodyPr/>
          <a:lstStyle/>
          <a:p>
            <a:r>
              <a:rPr lang="en-US" sz="5400" dirty="0" smtClean="0"/>
              <a:t>Developmental-Behavioral Pediatrics: Helping Military Children with Special Needs</a:t>
            </a:r>
            <a:endParaRPr lang="en-US" sz="5400" dirty="0"/>
          </a:p>
        </p:txBody>
      </p:sp>
      <p:sp>
        <p:nvSpPr>
          <p:cNvPr id="3" name="Subtitle 2"/>
          <p:cNvSpPr>
            <a:spLocks noGrp="1"/>
          </p:cNvSpPr>
          <p:nvPr>
            <p:ph type="subTitle" idx="1"/>
          </p:nvPr>
        </p:nvSpPr>
        <p:spPr/>
        <p:txBody>
          <a:bodyPr>
            <a:noAutofit/>
          </a:bodyPr>
          <a:lstStyle/>
          <a:p>
            <a:pPr>
              <a:spcBef>
                <a:spcPts val="0"/>
              </a:spcBef>
            </a:pPr>
            <a:r>
              <a:rPr lang="en-US" dirty="0" smtClean="0"/>
              <a:t>R. Jason Gerber, MD</a:t>
            </a:r>
          </a:p>
          <a:p>
            <a:pPr>
              <a:spcBef>
                <a:spcPts val="0"/>
              </a:spcBef>
            </a:pPr>
            <a:r>
              <a:rPr lang="en-US" dirty="0" smtClean="0"/>
              <a:t>Lt Col, USAF, MC</a:t>
            </a:r>
          </a:p>
          <a:p>
            <a:pPr>
              <a:spcBef>
                <a:spcPts val="0"/>
              </a:spcBef>
            </a:pPr>
            <a:r>
              <a:rPr lang="en-US" dirty="0" smtClean="0"/>
              <a:t>Developmental Pediatrician</a:t>
            </a:r>
          </a:p>
          <a:p>
            <a:pPr>
              <a:spcBef>
                <a:spcPts val="0"/>
              </a:spcBef>
            </a:pPr>
            <a:r>
              <a:rPr lang="en-US" dirty="0" smtClean="0"/>
              <a:t>Naval Medical Center Portsmouth/Joint Base Langley-Eustis</a:t>
            </a:r>
            <a:endParaRPr lang="en-US" dirty="0"/>
          </a:p>
        </p:txBody>
      </p:sp>
    </p:spTree>
    <p:extLst>
      <p:ext uri="{BB962C8B-B14F-4D97-AF65-F5344CB8AC3E}">
        <p14:creationId xmlns:p14="http://schemas.microsoft.com/office/powerpoint/2010/main" val="965129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of Delay or Disorder</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16% of children have a Developmental Disability</a:t>
            </a:r>
          </a:p>
          <a:p>
            <a:r>
              <a:rPr lang="en-US" sz="2800" dirty="0" smtClean="0"/>
              <a:t>Risk factors:</a:t>
            </a:r>
          </a:p>
          <a:p>
            <a:pPr lvl="1"/>
            <a:r>
              <a:rPr lang="en-US" sz="2600" dirty="0" smtClean="0"/>
              <a:t>Prematurity</a:t>
            </a:r>
          </a:p>
          <a:p>
            <a:pPr lvl="1"/>
            <a:r>
              <a:rPr lang="en-US" sz="2600" dirty="0" smtClean="0"/>
              <a:t>Perinatal adversity</a:t>
            </a:r>
          </a:p>
          <a:p>
            <a:pPr lvl="1"/>
            <a:r>
              <a:rPr lang="en-US" sz="2600" dirty="0" smtClean="0"/>
              <a:t>Traumatic brain injury</a:t>
            </a:r>
          </a:p>
          <a:p>
            <a:pPr lvl="1"/>
            <a:r>
              <a:rPr lang="en-US" sz="2600" dirty="0" smtClean="0"/>
              <a:t>Seizure disorder</a:t>
            </a:r>
          </a:p>
          <a:p>
            <a:pPr lvl="1"/>
            <a:r>
              <a:rPr lang="en-US" sz="2600" dirty="0" smtClean="0"/>
              <a:t>Genetic disorder</a:t>
            </a:r>
          </a:p>
          <a:p>
            <a:r>
              <a:rPr lang="en-US" sz="2800" dirty="0"/>
              <a:t>Failure to meet developmental milestones</a:t>
            </a:r>
          </a:p>
          <a:p>
            <a:r>
              <a:rPr lang="en-US" sz="2800" dirty="0" smtClean="0"/>
              <a:t>Failure to respond to routine parenting strategies</a:t>
            </a:r>
            <a:endParaRPr lang="en-US" sz="2800" dirty="0"/>
          </a:p>
        </p:txBody>
      </p:sp>
    </p:spTree>
    <p:extLst>
      <p:ext uri="{BB962C8B-B14F-4D97-AF65-F5344CB8AC3E}">
        <p14:creationId xmlns:p14="http://schemas.microsoft.com/office/powerpoint/2010/main" val="187781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Contributing Factors</a:t>
            </a:r>
            <a:endParaRPr lang="en-US" dirty="0"/>
          </a:p>
        </p:txBody>
      </p:sp>
      <p:sp>
        <p:nvSpPr>
          <p:cNvPr id="3" name="Content Placeholder 2"/>
          <p:cNvSpPr>
            <a:spLocks noGrp="1"/>
          </p:cNvSpPr>
          <p:nvPr>
            <p:ph idx="1"/>
          </p:nvPr>
        </p:nvSpPr>
        <p:spPr/>
        <p:txBody>
          <a:bodyPr>
            <a:normAutofit/>
          </a:bodyPr>
          <a:lstStyle/>
          <a:p>
            <a:pPr>
              <a:lnSpc>
                <a:spcPct val="200000"/>
              </a:lnSpc>
            </a:pPr>
            <a:r>
              <a:rPr lang="en-US" sz="2800" dirty="0" smtClean="0"/>
              <a:t>Medical</a:t>
            </a:r>
          </a:p>
          <a:p>
            <a:pPr>
              <a:lnSpc>
                <a:spcPct val="200000"/>
              </a:lnSpc>
            </a:pPr>
            <a:r>
              <a:rPr lang="en-US" sz="2800" dirty="0" smtClean="0"/>
              <a:t>Family/Environmental stressors</a:t>
            </a:r>
          </a:p>
          <a:p>
            <a:pPr>
              <a:lnSpc>
                <a:spcPct val="200000"/>
              </a:lnSpc>
            </a:pPr>
            <a:r>
              <a:rPr lang="en-US" sz="2800" dirty="0" smtClean="0"/>
              <a:t>Difficult temperament</a:t>
            </a:r>
          </a:p>
          <a:p>
            <a:pPr>
              <a:lnSpc>
                <a:spcPct val="200000"/>
              </a:lnSpc>
            </a:pPr>
            <a:r>
              <a:rPr lang="en-US" sz="2800" dirty="0" smtClean="0"/>
              <a:t>Parental factors</a:t>
            </a:r>
            <a:endParaRPr lang="en-US" sz="2800" dirty="0"/>
          </a:p>
        </p:txBody>
      </p:sp>
    </p:spTree>
    <p:extLst>
      <p:ext uri="{BB962C8B-B14F-4D97-AF65-F5344CB8AC3E}">
        <p14:creationId xmlns:p14="http://schemas.microsoft.com/office/powerpoint/2010/main" val="37282036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factors</a:t>
            </a:r>
            <a:endParaRPr lang="en-US" dirty="0"/>
          </a:p>
        </p:txBody>
      </p:sp>
      <p:sp>
        <p:nvSpPr>
          <p:cNvPr id="3" name="Content Placeholder 2"/>
          <p:cNvSpPr>
            <a:spLocks noGrp="1"/>
          </p:cNvSpPr>
          <p:nvPr>
            <p:ph idx="1"/>
          </p:nvPr>
        </p:nvSpPr>
        <p:spPr/>
        <p:txBody>
          <a:bodyPr/>
          <a:lstStyle/>
          <a:p>
            <a:r>
              <a:rPr lang="en-US" dirty="0" smtClean="0"/>
              <a:t>Parent mental health</a:t>
            </a:r>
          </a:p>
          <a:p>
            <a:r>
              <a:rPr lang="en-US" dirty="0" smtClean="0"/>
              <a:t>Ingrained behaviors</a:t>
            </a:r>
          </a:p>
          <a:p>
            <a:r>
              <a:rPr lang="en-US" dirty="0" smtClean="0"/>
              <a:t>Childhood traumas</a:t>
            </a:r>
          </a:p>
          <a:p>
            <a:r>
              <a:rPr lang="en-US" dirty="0" smtClean="0"/>
              <a:t>Exposure to poor parenting practices</a:t>
            </a:r>
          </a:p>
          <a:p>
            <a:r>
              <a:rPr lang="en-US" dirty="0" smtClean="0"/>
              <a:t>Fear of repeating an unhealthy cycle</a:t>
            </a:r>
          </a:p>
          <a:p>
            <a:r>
              <a:rPr lang="en-US" dirty="0" smtClean="0"/>
              <a:t>Fear of stigma (“label” from a diagnosis, perceived weakness for asking for help, perceived criticism of parenting skills)</a:t>
            </a:r>
          </a:p>
          <a:p>
            <a:r>
              <a:rPr lang="en-US" dirty="0" smtClean="0"/>
              <a:t>Fear of unknown (how to handle a child so different than themselves)</a:t>
            </a:r>
            <a:endParaRPr lang="en-US" dirty="0"/>
          </a:p>
        </p:txBody>
      </p:sp>
    </p:spTree>
    <p:extLst>
      <p:ext uri="{BB962C8B-B14F-4D97-AF65-F5344CB8AC3E}">
        <p14:creationId xmlns:p14="http://schemas.microsoft.com/office/powerpoint/2010/main" val="3589670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Cerebral Palsy</a:t>
            </a:r>
            <a:endParaRPr lang="en-US" dirty="0"/>
          </a:p>
        </p:txBody>
      </p:sp>
      <p:pic>
        <p:nvPicPr>
          <p:cNvPr id="4" name="Picture 3"/>
          <p:cNvPicPr>
            <a:picLocks noChangeAspect="1"/>
          </p:cNvPicPr>
          <p:nvPr/>
        </p:nvPicPr>
        <p:blipFill>
          <a:blip r:embed="rId2"/>
          <a:stretch>
            <a:fillRect/>
          </a:stretch>
        </p:blipFill>
        <p:spPr>
          <a:xfrm>
            <a:off x="1016683" y="1559678"/>
            <a:ext cx="5076316" cy="3365818"/>
          </a:xfrm>
          <a:prstGeom prst="rect">
            <a:avLst/>
          </a:prstGeom>
        </p:spPr>
      </p:pic>
      <p:pic>
        <p:nvPicPr>
          <p:cNvPr id="6" name="Picture 5"/>
          <p:cNvPicPr>
            <a:picLocks noChangeAspect="1"/>
          </p:cNvPicPr>
          <p:nvPr/>
        </p:nvPicPr>
        <p:blipFill>
          <a:blip r:embed="rId3"/>
          <a:stretch>
            <a:fillRect/>
          </a:stretch>
        </p:blipFill>
        <p:spPr>
          <a:xfrm>
            <a:off x="6463571" y="1559678"/>
            <a:ext cx="4389126" cy="2307831"/>
          </a:xfrm>
          <a:prstGeom prst="rect">
            <a:avLst/>
          </a:prstGeom>
        </p:spPr>
      </p:pic>
      <p:pic>
        <p:nvPicPr>
          <p:cNvPr id="7" name="Picture 6"/>
          <p:cNvPicPr>
            <a:picLocks noChangeAspect="1"/>
          </p:cNvPicPr>
          <p:nvPr/>
        </p:nvPicPr>
        <p:blipFill>
          <a:blip r:embed="rId4"/>
          <a:stretch>
            <a:fillRect/>
          </a:stretch>
        </p:blipFill>
        <p:spPr>
          <a:xfrm>
            <a:off x="6463570" y="3987283"/>
            <a:ext cx="3587263" cy="2760511"/>
          </a:xfrm>
          <a:prstGeom prst="rect">
            <a:avLst/>
          </a:prstGeom>
        </p:spPr>
      </p:pic>
    </p:spTree>
    <p:extLst>
      <p:ext uri="{BB962C8B-B14F-4D97-AF65-F5344CB8AC3E}">
        <p14:creationId xmlns:p14="http://schemas.microsoft.com/office/powerpoint/2010/main" val="17399719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normAutofit/>
          </a:bodyPr>
          <a:lstStyle/>
          <a:p>
            <a:r>
              <a:rPr lang="en-US" sz="2800" dirty="0" smtClean="0"/>
              <a:t>Begins with the primary care provider and routine developmental screenings</a:t>
            </a:r>
          </a:p>
          <a:p>
            <a:pPr lvl="1"/>
            <a:r>
              <a:rPr lang="en-US" sz="2600" dirty="0" smtClean="0">
                <a:hlinkClick r:id="rId2"/>
              </a:rPr>
              <a:t>https://www.acf.hhs.gov/ecd/child-health-development/watch-me-thrive</a:t>
            </a:r>
            <a:endParaRPr lang="en-US" sz="2600" dirty="0" smtClean="0"/>
          </a:p>
          <a:p>
            <a:r>
              <a:rPr lang="en-US" sz="2800" dirty="0" smtClean="0"/>
              <a:t>Early Intervention services</a:t>
            </a:r>
          </a:p>
          <a:p>
            <a:r>
              <a:rPr lang="en-US" sz="2800" dirty="0" smtClean="0"/>
              <a:t>Mental health for parenting strategies</a:t>
            </a:r>
          </a:p>
          <a:p>
            <a:r>
              <a:rPr lang="en-US" sz="2800" dirty="0" smtClean="0"/>
              <a:t>Developmental Pediatrics</a:t>
            </a:r>
            <a:endParaRPr lang="en-US" sz="2800" dirty="0"/>
          </a:p>
        </p:txBody>
      </p:sp>
    </p:spTree>
    <p:extLst>
      <p:ext uri="{BB962C8B-B14F-4D97-AF65-F5344CB8AC3E}">
        <p14:creationId xmlns:p14="http://schemas.microsoft.com/office/powerpoint/2010/main" val="7984982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Intervention</a:t>
            </a:r>
            <a:endParaRPr lang="en-US" dirty="0"/>
          </a:p>
        </p:txBody>
      </p:sp>
      <p:sp>
        <p:nvSpPr>
          <p:cNvPr id="3" name="Content Placeholder 2"/>
          <p:cNvSpPr>
            <a:spLocks noGrp="1"/>
          </p:cNvSpPr>
          <p:nvPr>
            <p:ph idx="1"/>
          </p:nvPr>
        </p:nvSpPr>
        <p:spPr/>
        <p:txBody>
          <a:bodyPr>
            <a:normAutofit/>
          </a:bodyPr>
          <a:lstStyle/>
          <a:p>
            <a:pPr>
              <a:lnSpc>
                <a:spcPct val="200000"/>
              </a:lnSpc>
            </a:pPr>
            <a:r>
              <a:rPr lang="en-US" sz="2800" dirty="0" smtClean="0"/>
              <a:t>Medical evaluations/treatments</a:t>
            </a:r>
          </a:p>
          <a:p>
            <a:pPr>
              <a:lnSpc>
                <a:spcPct val="200000"/>
              </a:lnSpc>
            </a:pPr>
            <a:r>
              <a:rPr lang="en-US" sz="2800" dirty="0" smtClean="0"/>
              <a:t>Developmental or Educational services</a:t>
            </a:r>
          </a:p>
          <a:p>
            <a:pPr>
              <a:lnSpc>
                <a:spcPct val="200000"/>
              </a:lnSpc>
            </a:pPr>
            <a:r>
              <a:rPr lang="en-US" sz="2800" dirty="0" smtClean="0"/>
              <a:t>Family support</a:t>
            </a:r>
          </a:p>
          <a:p>
            <a:pPr>
              <a:lnSpc>
                <a:spcPct val="200000"/>
              </a:lnSpc>
            </a:pPr>
            <a:r>
              <a:rPr lang="en-US" sz="2800" dirty="0" smtClean="0"/>
              <a:t>Mental health</a:t>
            </a:r>
          </a:p>
        </p:txBody>
      </p:sp>
    </p:spTree>
    <p:extLst>
      <p:ext uri="{BB962C8B-B14F-4D97-AF65-F5344CB8AC3E}">
        <p14:creationId xmlns:p14="http://schemas.microsoft.com/office/powerpoint/2010/main" val="2609391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Intervention Services – </a:t>
            </a:r>
            <a:br>
              <a:rPr lang="en-US" dirty="0" smtClean="0"/>
            </a:br>
            <a:r>
              <a:rPr lang="en-US" dirty="0" smtClean="0"/>
              <a:t>Birth to 3</a:t>
            </a:r>
            <a:endParaRPr lang="en-US" dirty="0"/>
          </a:p>
        </p:txBody>
      </p:sp>
      <p:sp>
        <p:nvSpPr>
          <p:cNvPr id="3" name="Content Placeholder 2"/>
          <p:cNvSpPr>
            <a:spLocks noGrp="1"/>
          </p:cNvSpPr>
          <p:nvPr>
            <p:ph idx="1"/>
          </p:nvPr>
        </p:nvSpPr>
        <p:spPr/>
        <p:txBody>
          <a:bodyPr>
            <a:normAutofit/>
          </a:bodyPr>
          <a:lstStyle/>
          <a:p>
            <a:r>
              <a:rPr lang="en-US" dirty="0" smtClean="0"/>
              <a:t>Neuroplasticity – the ability of the brain to form and reorganize synaptic connections, especially in response to learning or experience or following injury</a:t>
            </a:r>
          </a:p>
          <a:p>
            <a:pPr lvl="1"/>
            <a:r>
              <a:rPr lang="en-US" dirty="0" smtClean="0"/>
              <a:t>Brains of infants and toddlers are primed for learning</a:t>
            </a:r>
          </a:p>
          <a:p>
            <a:endParaRPr lang="en-US" dirty="0"/>
          </a:p>
          <a:p>
            <a:r>
              <a:rPr lang="en-US" dirty="0" smtClean="0"/>
              <a:t>Provided in all communities (Individuals with Disabilities Education Act or IDEA)</a:t>
            </a:r>
          </a:p>
          <a:p>
            <a:endParaRPr lang="en-US" dirty="0"/>
          </a:p>
          <a:p>
            <a:r>
              <a:rPr lang="en-US" dirty="0" smtClean="0"/>
              <a:t>Overseas bases have dedicated Educational &amp; Developmental Intervention Services (EDIS) teams to provide equivalent services to DoD families</a:t>
            </a:r>
          </a:p>
          <a:p>
            <a:pPr marL="0" indent="0">
              <a:buNone/>
            </a:pPr>
            <a:endParaRPr lang="en-US" dirty="0" smtClean="0"/>
          </a:p>
        </p:txBody>
      </p:sp>
    </p:spTree>
    <p:extLst>
      <p:ext uri="{BB962C8B-B14F-4D97-AF65-F5344CB8AC3E}">
        <p14:creationId xmlns:p14="http://schemas.microsoft.com/office/powerpoint/2010/main" val="25754701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Infant &amp; Toddler Connection of Virginia</a:t>
            </a:r>
            <a:endParaRPr lang="en-US" dirty="0"/>
          </a:p>
        </p:txBody>
      </p:sp>
      <p:sp>
        <p:nvSpPr>
          <p:cNvPr id="6" name="Content Placeholder 5"/>
          <p:cNvSpPr>
            <a:spLocks noGrp="1"/>
          </p:cNvSpPr>
          <p:nvPr>
            <p:ph idx="1"/>
          </p:nvPr>
        </p:nvSpPr>
        <p:spPr/>
        <p:txBody>
          <a:bodyPr>
            <a:normAutofit fontScale="92500"/>
          </a:bodyPr>
          <a:lstStyle/>
          <a:p>
            <a:r>
              <a:rPr lang="en-US" sz="2800" dirty="0" smtClean="0"/>
              <a:t>Self-referral or referral from the primary care provider</a:t>
            </a:r>
          </a:p>
          <a:p>
            <a:pPr lvl="1"/>
            <a:r>
              <a:rPr lang="en-US" sz="2600" dirty="0" smtClean="0"/>
              <a:t>infantva.org  of 1-800-234-1448</a:t>
            </a:r>
          </a:p>
          <a:p>
            <a:endParaRPr lang="en-US" sz="2800" dirty="0"/>
          </a:p>
          <a:p>
            <a:r>
              <a:rPr lang="en-US" sz="2800" dirty="0" smtClean="0"/>
              <a:t>Evaluation within 45 days</a:t>
            </a:r>
          </a:p>
          <a:p>
            <a:endParaRPr lang="en-US" sz="2800" dirty="0"/>
          </a:p>
          <a:p>
            <a:r>
              <a:rPr lang="en-US" sz="2800" dirty="0" smtClean="0"/>
              <a:t>Individual and Family Service Plan (IFSP) if eligible</a:t>
            </a:r>
          </a:p>
          <a:p>
            <a:pPr lvl="1"/>
            <a:r>
              <a:rPr lang="en-US" sz="2600" dirty="0" smtClean="0"/>
              <a:t>Specific goals</a:t>
            </a:r>
          </a:p>
          <a:p>
            <a:pPr lvl="1"/>
            <a:r>
              <a:rPr lang="en-US" sz="2600" dirty="0" smtClean="0"/>
              <a:t>Specific services</a:t>
            </a:r>
            <a:endParaRPr lang="en-US" sz="2600" dirty="0"/>
          </a:p>
        </p:txBody>
      </p:sp>
      <p:pic>
        <p:nvPicPr>
          <p:cNvPr id="7" name="Picture 6"/>
          <p:cNvPicPr>
            <a:picLocks noChangeAspect="1"/>
          </p:cNvPicPr>
          <p:nvPr/>
        </p:nvPicPr>
        <p:blipFill>
          <a:blip r:embed="rId2"/>
          <a:stretch>
            <a:fillRect/>
          </a:stretch>
        </p:blipFill>
        <p:spPr>
          <a:xfrm>
            <a:off x="9052510" y="253048"/>
            <a:ext cx="1158340" cy="1274174"/>
          </a:xfrm>
          <a:prstGeom prst="rect">
            <a:avLst/>
          </a:prstGeom>
        </p:spPr>
      </p:pic>
    </p:spTree>
    <p:extLst>
      <p:ext uri="{BB962C8B-B14F-4D97-AF65-F5344CB8AC3E}">
        <p14:creationId xmlns:p14="http://schemas.microsoft.com/office/powerpoint/2010/main" val="982298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Education Services –</a:t>
            </a:r>
            <a:br>
              <a:rPr lang="en-US" dirty="0" smtClean="0"/>
            </a:br>
            <a:r>
              <a:rPr lang="en-US" dirty="0" smtClean="0"/>
              <a:t>3 to 21</a:t>
            </a:r>
            <a:endParaRPr lang="en-US" dirty="0"/>
          </a:p>
        </p:txBody>
      </p:sp>
      <p:sp>
        <p:nvSpPr>
          <p:cNvPr id="3" name="Content Placeholder 2"/>
          <p:cNvSpPr>
            <a:spLocks noGrp="1"/>
          </p:cNvSpPr>
          <p:nvPr>
            <p:ph idx="1"/>
          </p:nvPr>
        </p:nvSpPr>
        <p:spPr/>
        <p:txBody>
          <a:bodyPr/>
          <a:lstStyle/>
          <a:p>
            <a:r>
              <a:rPr lang="en-US" sz="2800" dirty="0" smtClean="0"/>
              <a:t>IDEA mandates a free and appropriate public education (FAPE) to children with disabilities</a:t>
            </a:r>
          </a:p>
          <a:p>
            <a:pPr lvl="1"/>
            <a:r>
              <a:rPr lang="en-US" sz="2000" dirty="0" smtClean="0"/>
              <a:t>Schools required to find and evaluate students with suspected disability</a:t>
            </a:r>
          </a:p>
          <a:p>
            <a:pPr lvl="1"/>
            <a:r>
              <a:rPr lang="en-US" sz="2000" dirty="0" smtClean="0"/>
              <a:t>Evaluation at NO COST to parents</a:t>
            </a:r>
          </a:p>
          <a:p>
            <a:pPr lvl="1"/>
            <a:r>
              <a:rPr lang="en-US" sz="2000" dirty="0" smtClean="0"/>
              <a:t>Provide eligible students with special education and related services to meet their unique needs</a:t>
            </a:r>
          </a:p>
          <a:p>
            <a:pPr lvl="2"/>
            <a:r>
              <a:rPr lang="en-US" dirty="0" smtClean="0"/>
              <a:t>Individualized Education Program (IEP)</a:t>
            </a:r>
          </a:p>
          <a:p>
            <a:r>
              <a:rPr lang="en-US" sz="2800" dirty="0" smtClean="0"/>
              <a:t>Gives parents a voice in their child’s education</a:t>
            </a:r>
            <a:endParaRPr lang="en-US" sz="2800" dirty="0"/>
          </a:p>
        </p:txBody>
      </p:sp>
    </p:spTree>
    <p:extLst>
      <p:ext uri="{BB962C8B-B14F-4D97-AF65-F5344CB8AC3E}">
        <p14:creationId xmlns:p14="http://schemas.microsoft.com/office/powerpoint/2010/main" val="6031729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Education Eligibility</a:t>
            </a:r>
            <a:endParaRPr lang="en-US" dirty="0"/>
          </a:p>
        </p:txBody>
      </p:sp>
      <p:sp>
        <p:nvSpPr>
          <p:cNvPr id="3" name="Content Placeholder 2"/>
          <p:cNvSpPr>
            <a:spLocks noGrp="1"/>
          </p:cNvSpPr>
          <p:nvPr>
            <p:ph idx="1"/>
          </p:nvPr>
        </p:nvSpPr>
        <p:spPr/>
        <p:txBody>
          <a:bodyPr>
            <a:normAutofit/>
          </a:bodyPr>
          <a:lstStyle/>
          <a:p>
            <a:r>
              <a:rPr lang="en-US" sz="2400" b="1" dirty="0" smtClean="0"/>
              <a:t>CATEGORIES:</a:t>
            </a:r>
            <a:r>
              <a:rPr lang="en-US" sz="2400" dirty="0"/>
              <a:t> </a:t>
            </a:r>
            <a:r>
              <a:rPr lang="en-US" sz="2400" dirty="0" smtClean="0"/>
              <a:t>Autism, Deaf-blindness, Deafness, Emotional Disturbance, Hearing Impairment, Intellectual Disability, Multiple Disabilities, Orthopedic Impairment, Other Health Impairment, Specific Learning Disability, Speech or Language Impairment, Traumatic Brain Injury, Visual Impairment, Developmental Delay (through age 6)</a:t>
            </a:r>
          </a:p>
          <a:p>
            <a:r>
              <a:rPr lang="en-US" sz="2400" dirty="0" smtClean="0"/>
              <a:t>Must have evidence of disability </a:t>
            </a:r>
            <a:r>
              <a:rPr lang="en-US" sz="2400" b="1" dirty="0" smtClean="0"/>
              <a:t>and as a result…</a:t>
            </a:r>
          </a:p>
          <a:p>
            <a:r>
              <a:rPr lang="en-US" sz="2400" dirty="0" smtClean="0"/>
              <a:t>Must have Educational Impact (i.e., need special education services to make educational progress)</a:t>
            </a:r>
            <a:endParaRPr lang="en-US" sz="2400" dirty="0"/>
          </a:p>
        </p:txBody>
      </p:sp>
    </p:spTree>
    <p:extLst>
      <p:ext uri="{BB962C8B-B14F-4D97-AF65-F5344CB8AC3E}">
        <p14:creationId xmlns:p14="http://schemas.microsoft.com/office/powerpoint/2010/main" val="1262760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p:txBody>
          <a:bodyPr/>
          <a:lstStyle/>
          <a:p>
            <a:pPr marL="0" indent="0">
              <a:buNone/>
            </a:pPr>
            <a:r>
              <a:rPr lang="en-US" dirty="0" smtClean="0"/>
              <a:t>The views expressed in this presentation are those of the author and do not necessarily reflect the official policy or position of the Department of the Air Force, the Department of the  Navy, the Department of Defense, or the United States Government.</a:t>
            </a:r>
          </a:p>
          <a:p>
            <a:pPr marL="0" indent="0">
              <a:buNone/>
            </a:pPr>
            <a:endParaRPr lang="en-US" dirty="0"/>
          </a:p>
          <a:p>
            <a:pPr marL="0" indent="0">
              <a:buNone/>
            </a:pPr>
            <a:r>
              <a:rPr lang="en-US" dirty="0" smtClean="0"/>
              <a:t>I am a military service member.  This work was prepared as part of my official duties.  Title 17 U.S.C. 105 provides that “copyright protection under this title is not available for any work of the United States Government.” Title 17 U.S.C. 101 defines a United States Government work as a work prepared by a military service member or employee of the United States Government as part of that person’s official duties.</a:t>
            </a:r>
            <a:endParaRPr lang="en-US" dirty="0"/>
          </a:p>
        </p:txBody>
      </p:sp>
    </p:spTree>
    <p:extLst>
      <p:ext uri="{BB962C8B-B14F-4D97-AF65-F5344CB8AC3E}">
        <p14:creationId xmlns:p14="http://schemas.microsoft.com/office/powerpoint/2010/main" val="38927054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Least Restrictive Environment</a:t>
            </a:r>
            <a:endParaRPr lang="en-US" dirty="0"/>
          </a:p>
        </p:txBody>
      </p:sp>
      <p:sp>
        <p:nvSpPr>
          <p:cNvPr id="3" name="Content Placeholder 2"/>
          <p:cNvSpPr>
            <a:spLocks noGrp="1"/>
          </p:cNvSpPr>
          <p:nvPr>
            <p:ph idx="1"/>
          </p:nvPr>
        </p:nvSpPr>
        <p:spPr/>
        <p:txBody>
          <a:bodyPr/>
          <a:lstStyle/>
          <a:p>
            <a:r>
              <a:rPr lang="en-US" dirty="0" smtClean="0"/>
              <a:t>To the maximum extent appropriate, children with disabilities must be educated with children without disabilities</a:t>
            </a:r>
          </a:p>
          <a:p>
            <a:endParaRPr lang="en-US" dirty="0"/>
          </a:p>
          <a:p>
            <a:r>
              <a:rPr lang="en-US" dirty="0" smtClean="0"/>
              <a:t>Early Childhood Special Education Classroom</a:t>
            </a:r>
          </a:p>
          <a:p>
            <a:pPr lvl="1"/>
            <a:r>
              <a:rPr lang="en-US" dirty="0" smtClean="0"/>
              <a:t>Developmental preschool program</a:t>
            </a:r>
            <a:endParaRPr lang="en-US" dirty="0"/>
          </a:p>
        </p:txBody>
      </p:sp>
      <p:pic>
        <p:nvPicPr>
          <p:cNvPr id="4" name="Picture 3"/>
          <p:cNvPicPr>
            <a:picLocks noChangeAspect="1"/>
          </p:cNvPicPr>
          <p:nvPr/>
        </p:nvPicPr>
        <p:blipFill>
          <a:blip r:embed="rId2"/>
          <a:stretch>
            <a:fillRect/>
          </a:stretch>
        </p:blipFill>
        <p:spPr>
          <a:xfrm>
            <a:off x="7275779" y="3418170"/>
            <a:ext cx="4404879" cy="3299407"/>
          </a:xfrm>
          <a:prstGeom prst="rect">
            <a:avLst/>
          </a:prstGeom>
        </p:spPr>
      </p:pic>
    </p:spTree>
    <p:extLst>
      <p:ext uri="{BB962C8B-B14F-4D97-AF65-F5344CB8AC3E}">
        <p14:creationId xmlns:p14="http://schemas.microsoft.com/office/powerpoint/2010/main" val="29504908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Navigating the Special Education Arena</a:t>
            </a:r>
            <a:endParaRPr lang="en-US" dirty="0"/>
          </a:p>
        </p:txBody>
      </p:sp>
      <p:sp>
        <p:nvSpPr>
          <p:cNvPr id="3" name="Content Placeholder 2"/>
          <p:cNvSpPr>
            <a:spLocks noGrp="1"/>
          </p:cNvSpPr>
          <p:nvPr>
            <p:ph idx="1"/>
          </p:nvPr>
        </p:nvSpPr>
        <p:spPr/>
        <p:txBody>
          <a:bodyPr>
            <a:normAutofit/>
          </a:bodyPr>
          <a:lstStyle/>
          <a:p>
            <a:pPr>
              <a:lnSpc>
                <a:spcPct val="150000"/>
              </a:lnSpc>
            </a:pPr>
            <a:r>
              <a:rPr lang="en-US" sz="2800" dirty="0" smtClean="0"/>
              <a:t>Parent Resource Centers</a:t>
            </a:r>
          </a:p>
          <a:p>
            <a:pPr lvl="1">
              <a:lnSpc>
                <a:spcPct val="150000"/>
              </a:lnSpc>
            </a:pPr>
            <a:r>
              <a:rPr lang="en-US" sz="2600" dirty="0" smtClean="0"/>
              <a:t>Available through each school district</a:t>
            </a:r>
          </a:p>
          <a:p>
            <a:pPr>
              <a:lnSpc>
                <a:spcPct val="150000"/>
              </a:lnSpc>
            </a:pPr>
            <a:r>
              <a:rPr lang="en-US" sz="2800" dirty="0" smtClean="0"/>
              <a:t>Educational advocates</a:t>
            </a:r>
          </a:p>
          <a:p>
            <a:pPr>
              <a:lnSpc>
                <a:spcPct val="150000"/>
              </a:lnSpc>
            </a:pPr>
            <a:r>
              <a:rPr lang="en-US" sz="2800" dirty="0" smtClean="0"/>
              <a:t>Understood.org</a:t>
            </a:r>
          </a:p>
          <a:p>
            <a:pPr>
              <a:lnSpc>
                <a:spcPct val="150000"/>
              </a:lnSpc>
            </a:pPr>
            <a:r>
              <a:rPr lang="en-US" sz="2800" dirty="0" smtClean="0"/>
              <a:t>Wrightslaw.com</a:t>
            </a:r>
            <a:endParaRPr lang="en-US" sz="2800" dirty="0"/>
          </a:p>
        </p:txBody>
      </p:sp>
    </p:spTree>
    <p:extLst>
      <p:ext uri="{BB962C8B-B14F-4D97-AF65-F5344CB8AC3E}">
        <p14:creationId xmlns:p14="http://schemas.microsoft.com/office/powerpoint/2010/main" val="29265861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40011" y="721970"/>
            <a:ext cx="10912453" cy="5853408"/>
            <a:chOff x="440011" y="721970"/>
            <a:chExt cx="10912453" cy="5853408"/>
          </a:xfrm>
        </p:grpSpPr>
        <p:pic>
          <p:nvPicPr>
            <p:cNvPr id="7" name="Picture 6"/>
            <p:cNvPicPr>
              <a:picLocks noChangeAspect="1"/>
            </p:cNvPicPr>
            <p:nvPr/>
          </p:nvPicPr>
          <p:blipFill>
            <a:blip r:embed="rId2"/>
            <a:stretch>
              <a:fillRect/>
            </a:stretch>
          </p:blipFill>
          <p:spPr>
            <a:xfrm>
              <a:off x="8275540" y="1664962"/>
              <a:ext cx="3076924" cy="1731212"/>
            </a:xfrm>
            <a:prstGeom prst="rect">
              <a:avLst/>
            </a:prstGeom>
          </p:spPr>
        </p:pic>
        <p:pic>
          <p:nvPicPr>
            <p:cNvPr id="8" name="Picture 7"/>
            <p:cNvPicPr>
              <a:picLocks noChangeAspect="1"/>
            </p:cNvPicPr>
            <p:nvPr/>
          </p:nvPicPr>
          <p:blipFill>
            <a:blip r:embed="rId3"/>
            <a:stretch>
              <a:fillRect/>
            </a:stretch>
          </p:blipFill>
          <p:spPr>
            <a:xfrm>
              <a:off x="4038013" y="4797378"/>
              <a:ext cx="3160081" cy="1778000"/>
            </a:xfrm>
            <a:prstGeom prst="rect">
              <a:avLst/>
            </a:prstGeom>
          </p:spPr>
        </p:pic>
        <p:pic>
          <p:nvPicPr>
            <p:cNvPr id="9" name="Picture 8"/>
            <p:cNvPicPr>
              <a:picLocks noChangeAspect="1"/>
            </p:cNvPicPr>
            <p:nvPr/>
          </p:nvPicPr>
          <p:blipFill>
            <a:blip r:embed="rId4"/>
            <a:stretch>
              <a:fillRect/>
            </a:stretch>
          </p:blipFill>
          <p:spPr>
            <a:xfrm>
              <a:off x="8046169" y="4239088"/>
              <a:ext cx="3239484" cy="1822675"/>
            </a:xfrm>
            <a:prstGeom prst="rect">
              <a:avLst/>
            </a:prstGeom>
          </p:spPr>
        </p:pic>
        <p:pic>
          <p:nvPicPr>
            <p:cNvPr id="10" name="Picture 9"/>
            <p:cNvPicPr>
              <a:picLocks noChangeAspect="1"/>
            </p:cNvPicPr>
            <p:nvPr/>
          </p:nvPicPr>
          <p:blipFill>
            <a:blip r:embed="rId5"/>
            <a:stretch>
              <a:fillRect/>
            </a:stretch>
          </p:blipFill>
          <p:spPr>
            <a:xfrm>
              <a:off x="1084913" y="3514678"/>
              <a:ext cx="2105025" cy="2171700"/>
            </a:xfrm>
            <a:prstGeom prst="rect">
              <a:avLst/>
            </a:prstGeom>
          </p:spPr>
        </p:pic>
        <p:pic>
          <p:nvPicPr>
            <p:cNvPr id="11" name="Picture 10"/>
            <p:cNvPicPr>
              <a:picLocks noChangeAspect="1"/>
            </p:cNvPicPr>
            <p:nvPr/>
          </p:nvPicPr>
          <p:blipFill>
            <a:blip r:embed="rId6"/>
            <a:stretch>
              <a:fillRect/>
            </a:stretch>
          </p:blipFill>
          <p:spPr>
            <a:xfrm>
              <a:off x="4744754" y="721970"/>
              <a:ext cx="2847975" cy="1600200"/>
            </a:xfrm>
            <a:prstGeom prst="rect">
              <a:avLst/>
            </a:prstGeom>
          </p:spPr>
        </p:pic>
        <p:pic>
          <p:nvPicPr>
            <p:cNvPr id="12" name="Picture 11"/>
            <p:cNvPicPr>
              <a:picLocks noChangeAspect="1"/>
            </p:cNvPicPr>
            <p:nvPr/>
          </p:nvPicPr>
          <p:blipFill>
            <a:blip r:embed="rId7"/>
            <a:stretch>
              <a:fillRect/>
            </a:stretch>
          </p:blipFill>
          <p:spPr>
            <a:xfrm>
              <a:off x="440011" y="1174358"/>
              <a:ext cx="3394831" cy="1910080"/>
            </a:xfrm>
            <a:prstGeom prst="rect">
              <a:avLst/>
            </a:prstGeom>
          </p:spPr>
        </p:pic>
      </p:grpSp>
      <p:sp>
        <p:nvSpPr>
          <p:cNvPr id="15" name="TextBox 14"/>
          <p:cNvSpPr txBox="1"/>
          <p:nvPr/>
        </p:nvSpPr>
        <p:spPr>
          <a:xfrm>
            <a:off x="3189938" y="3335763"/>
            <a:ext cx="5871411" cy="830997"/>
          </a:xfrm>
          <a:prstGeom prst="rect">
            <a:avLst/>
          </a:prstGeom>
          <a:noFill/>
        </p:spPr>
        <p:txBody>
          <a:bodyPr wrap="square" rtlCol="0">
            <a:spAutoFit/>
          </a:bodyPr>
          <a:lstStyle/>
          <a:p>
            <a:pPr algn="ctr"/>
            <a:r>
              <a:rPr lang="en-US" sz="4800" dirty="0" smtClean="0"/>
              <a:t>Reading disability</a:t>
            </a:r>
            <a:endParaRPr lang="en-US" sz="4800" dirty="0"/>
          </a:p>
        </p:txBody>
      </p:sp>
    </p:spTree>
    <p:extLst>
      <p:ext uri="{BB962C8B-B14F-4D97-AF65-F5344CB8AC3E}">
        <p14:creationId xmlns:p14="http://schemas.microsoft.com/office/powerpoint/2010/main" val="346352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TRICARE</a:t>
            </a:r>
            <a:endParaRPr lang="en-US" dirty="0"/>
          </a:p>
        </p:txBody>
      </p:sp>
      <p:sp>
        <p:nvSpPr>
          <p:cNvPr id="3" name="Content Placeholder 2"/>
          <p:cNvSpPr>
            <a:spLocks noGrp="1"/>
          </p:cNvSpPr>
          <p:nvPr>
            <p:ph idx="1"/>
          </p:nvPr>
        </p:nvSpPr>
        <p:spPr/>
        <p:txBody>
          <a:bodyPr>
            <a:normAutofit/>
          </a:bodyPr>
          <a:lstStyle/>
          <a:p>
            <a:r>
              <a:rPr lang="en-US" sz="2800" dirty="0" smtClean="0"/>
              <a:t>Military health benefit (not an insurance company)</a:t>
            </a:r>
          </a:p>
          <a:p>
            <a:r>
              <a:rPr lang="en-US" sz="2800" dirty="0" smtClean="0"/>
              <a:t>Funded by Congress</a:t>
            </a:r>
          </a:p>
          <a:p>
            <a:r>
              <a:rPr lang="en-US" sz="2800" dirty="0" smtClean="0"/>
              <a:t>Regional contractors </a:t>
            </a:r>
          </a:p>
          <a:p>
            <a:pPr lvl="1"/>
            <a:r>
              <a:rPr lang="en-US" sz="2000" dirty="0" smtClean="0"/>
              <a:t>Humana Military – Eastern US</a:t>
            </a:r>
          </a:p>
          <a:p>
            <a:pPr lvl="1"/>
            <a:r>
              <a:rPr lang="en-US" sz="2000" dirty="0" err="1" smtClean="0"/>
              <a:t>HealthNet</a:t>
            </a:r>
            <a:r>
              <a:rPr lang="en-US" sz="2000" dirty="0" smtClean="0"/>
              <a:t> Federal Services – Western US</a:t>
            </a:r>
          </a:p>
          <a:p>
            <a:pPr lvl="1"/>
            <a:r>
              <a:rPr lang="en-US" sz="2000" dirty="0" smtClean="0"/>
              <a:t>International SOS - Overseas</a:t>
            </a:r>
            <a:endParaRPr lang="en-US" sz="2000" dirty="0"/>
          </a:p>
        </p:txBody>
      </p:sp>
      <p:pic>
        <p:nvPicPr>
          <p:cNvPr id="4" name="Picture 3"/>
          <p:cNvPicPr>
            <a:picLocks noChangeAspect="1"/>
          </p:cNvPicPr>
          <p:nvPr/>
        </p:nvPicPr>
        <p:blipFill>
          <a:blip r:embed="rId2"/>
          <a:stretch>
            <a:fillRect/>
          </a:stretch>
        </p:blipFill>
        <p:spPr>
          <a:xfrm>
            <a:off x="7048650" y="3101039"/>
            <a:ext cx="4144427" cy="2606742"/>
          </a:xfrm>
          <a:prstGeom prst="rect">
            <a:avLst/>
          </a:prstGeom>
        </p:spPr>
      </p:pic>
      <p:pic>
        <p:nvPicPr>
          <p:cNvPr id="5" name="Picture 4"/>
          <p:cNvPicPr>
            <a:picLocks noChangeAspect="1"/>
          </p:cNvPicPr>
          <p:nvPr/>
        </p:nvPicPr>
        <p:blipFill>
          <a:blip r:embed="rId3"/>
          <a:stretch>
            <a:fillRect/>
          </a:stretch>
        </p:blipFill>
        <p:spPr>
          <a:xfrm>
            <a:off x="3219500" y="452718"/>
            <a:ext cx="1589003" cy="797008"/>
          </a:xfrm>
          <a:prstGeom prst="rect">
            <a:avLst/>
          </a:prstGeom>
        </p:spPr>
      </p:pic>
    </p:spTree>
    <p:extLst>
      <p:ext uri="{BB962C8B-B14F-4D97-AF65-F5344CB8AC3E}">
        <p14:creationId xmlns:p14="http://schemas.microsoft.com/office/powerpoint/2010/main" val="13719788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TRICARE benefits</a:t>
            </a:r>
            <a:endParaRPr lang="en-US" dirty="0"/>
          </a:p>
        </p:txBody>
      </p:sp>
      <p:sp>
        <p:nvSpPr>
          <p:cNvPr id="3" name="Content Placeholder 2"/>
          <p:cNvSpPr>
            <a:spLocks noGrp="1"/>
          </p:cNvSpPr>
          <p:nvPr>
            <p:ph idx="1"/>
          </p:nvPr>
        </p:nvSpPr>
        <p:spPr/>
        <p:txBody>
          <a:bodyPr>
            <a:normAutofit/>
          </a:bodyPr>
          <a:lstStyle/>
          <a:p>
            <a:pPr>
              <a:lnSpc>
                <a:spcPct val="150000"/>
              </a:lnSpc>
            </a:pPr>
            <a:r>
              <a:rPr lang="en-US" sz="2800" dirty="0" smtClean="0"/>
              <a:t>Medical evaluations and treatments</a:t>
            </a:r>
          </a:p>
          <a:p>
            <a:pPr>
              <a:lnSpc>
                <a:spcPct val="150000"/>
              </a:lnSpc>
            </a:pPr>
            <a:r>
              <a:rPr lang="en-US" sz="2800" dirty="0" smtClean="0"/>
              <a:t>Extended Care Health Option (ECHO)</a:t>
            </a:r>
          </a:p>
          <a:p>
            <a:pPr lvl="1"/>
            <a:r>
              <a:rPr lang="en-US" dirty="0" smtClean="0"/>
              <a:t>Additional services and supplies for beneficiaries with special needs (qualifying conditions)</a:t>
            </a:r>
          </a:p>
          <a:p>
            <a:pPr lvl="1"/>
            <a:r>
              <a:rPr lang="en-US" dirty="0" smtClean="0"/>
              <a:t>Only available to active duty families</a:t>
            </a:r>
          </a:p>
          <a:p>
            <a:r>
              <a:rPr lang="en-US" sz="2800" dirty="0" smtClean="0"/>
              <a:t>Dental services</a:t>
            </a:r>
          </a:p>
        </p:txBody>
      </p:sp>
      <p:pic>
        <p:nvPicPr>
          <p:cNvPr id="4" name="Picture 3"/>
          <p:cNvPicPr>
            <a:picLocks noChangeAspect="1"/>
          </p:cNvPicPr>
          <p:nvPr/>
        </p:nvPicPr>
        <p:blipFill>
          <a:blip r:embed="rId2"/>
          <a:stretch>
            <a:fillRect/>
          </a:stretch>
        </p:blipFill>
        <p:spPr>
          <a:xfrm>
            <a:off x="5539188" y="452718"/>
            <a:ext cx="1803200" cy="904444"/>
          </a:xfrm>
          <a:prstGeom prst="rect">
            <a:avLst/>
          </a:prstGeom>
        </p:spPr>
      </p:pic>
    </p:spTree>
    <p:extLst>
      <p:ext uri="{BB962C8B-B14F-4D97-AF65-F5344CB8AC3E}">
        <p14:creationId xmlns:p14="http://schemas.microsoft.com/office/powerpoint/2010/main" val="42208839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TRICARE benefits (</a:t>
            </a:r>
            <a:r>
              <a:rPr lang="en-US" dirty="0" err="1" smtClean="0"/>
              <a:t>cont</a:t>
            </a:r>
            <a:r>
              <a:rPr lang="en-US" dirty="0" smtClean="0"/>
              <a:t>)</a:t>
            </a:r>
            <a:endParaRPr lang="en-US" dirty="0"/>
          </a:p>
        </p:txBody>
      </p:sp>
      <p:sp>
        <p:nvSpPr>
          <p:cNvPr id="3" name="Content Placeholder 2"/>
          <p:cNvSpPr>
            <a:spLocks noGrp="1"/>
          </p:cNvSpPr>
          <p:nvPr>
            <p:ph idx="1"/>
          </p:nvPr>
        </p:nvSpPr>
        <p:spPr/>
        <p:txBody>
          <a:bodyPr>
            <a:normAutofit/>
          </a:bodyPr>
          <a:lstStyle/>
          <a:p>
            <a:pPr>
              <a:lnSpc>
                <a:spcPct val="150000"/>
              </a:lnSpc>
            </a:pPr>
            <a:r>
              <a:rPr lang="en-US" sz="2800" dirty="0" smtClean="0"/>
              <a:t>Hearing &amp; Vision services</a:t>
            </a:r>
          </a:p>
          <a:p>
            <a:r>
              <a:rPr lang="en-US" sz="2800" dirty="0" smtClean="0"/>
              <a:t>Therapy services</a:t>
            </a:r>
          </a:p>
          <a:p>
            <a:pPr lvl="1">
              <a:lnSpc>
                <a:spcPct val="150000"/>
              </a:lnSpc>
            </a:pPr>
            <a:r>
              <a:rPr lang="en-US" dirty="0" smtClean="0"/>
              <a:t>Early intervention services (ST, OT, PT)</a:t>
            </a:r>
          </a:p>
          <a:p>
            <a:pPr lvl="1"/>
            <a:r>
              <a:rPr lang="en-US" dirty="0" smtClean="0"/>
              <a:t>Applied Behavioral Analysis (ABA) for children with Autism Spectrum Disorder</a:t>
            </a:r>
          </a:p>
          <a:p>
            <a:pPr lvl="1"/>
            <a:r>
              <a:rPr lang="en-US" dirty="0" smtClean="0"/>
              <a:t>Private ST, OT, PT “above and beyond what is provided by public school sources”</a:t>
            </a:r>
            <a:endParaRPr lang="en-US" dirty="0"/>
          </a:p>
        </p:txBody>
      </p:sp>
      <p:pic>
        <p:nvPicPr>
          <p:cNvPr id="4" name="Picture 3"/>
          <p:cNvPicPr>
            <a:picLocks noChangeAspect="1"/>
          </p:cNvPicPr>
          <p:nvPr/>
        </p:nvPicPr>
        <p:blipFill>
          <a:blip r:embed="rId2"/>
          <a:stretch>
            <a:fillRect/>
          </a:stretch>
        </p:blipFill>
        <p:spPr>
          <a:xfrm>
            <a:off x="7165181" y="378176"/>
            <a:ext cx="1875055" cy="940485"/>
          </a:xfrm>
          <a:prstGeom prst="rect">
            <a:avLst/>
          </a:prstGeom>
        </p:spPr>
      </p:pic>
    </p:spTree>
    <p:extLst>
      <p:ext uri="{BB962C8B-B14F-4D97-AF65-F5344CB8AC3E}">
        <p14:creationId xmlns:p14="http://schemas.microsoft.com/office/powerpoint/2010/main" val="17150688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TRICARE benefits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r>
              <a:rPr lang="en-US" sz="2800" dirty="0"/>
              <a:t>Behavioral and Mental Health Services</a:t>
            </a:r>
          </a:p>
          <a:p>
            <a:pPr lvl="1"/>
            <a:r>
              <a:rPr lang="en-US" dirty="0" smtClean="0"/>
              <a:t>Self-referral to TRICARE network providers</a:t>
            </a:r>
          </a:p>
          <a:p>
            <a:pPr lvl="1"/>
            <a:r>
              <a:rPr lang="en-US" dirty="0" smtClean="0"/>
              <a:t>NMCP Child Mental Health – requires referral</a:t>
            </a:r>
          </a:p>
          <a:p>
            <a:pPr lvl="1"/>
            <a:r>
              <a:rPr lang="en-US" dirty="0" smtClean="0"/>
              <a:t>Under age 8 – focus is primarily effective parenting strategies</a:t>
            </a:r>
          </a:p>
          <a:p>
            <a:pPr lvl="1"/>
            <a:r>
              <a:rPr lang="en-US" dirty="0" smtClean="0"/>
              <a:t>Over age 8 – more direct therapy for individuals as well as support for parents</a:t>
            </a:r>
          </a:p>
          <a:p>
            <a:r>
              <a:rPr lang="en-US" sz="2800" dirty="0" smtClean="0"/>
              <a:t>Residential Treatment Center</a:t>
            </a:r>
            <a:endParaRPr lang="en-US" sz="2800" dirty="0"/>
          </a:p>
        </p:txBody>
      </p:sp>
      <p:pic>
        <p:nvPicPr>
          <p:cNvPr id="4" name="Picture 3"/>
          <p:cNvPicPr>
            <a:picLocks noChangeAspect="1"/>
          </p:cNvPicPr>
          <p:nvPr/>
        </p:nvPicPr>
        <p:blipFill>
          <a:blip r:embed="rId2"/>
          <a:stretch>
            <a:fillRect/>
          </a:stretch>
        </p:blipFill>
        <p:spPr>
          <a:xfrm>
            <a:off x="7216940" y="452718"/>
            <a:ext cx="1877731" cy="938865"/>
          </a:xfrm>
          <a:prstGeom prst="rect">
            <a:avLst/>
          </a:prstGeom>
        </p:spPr>
      </p:pic>
    </p:spTree>
    <p:extLst>
      <p:ext uri="{BB962C8B-B14F-4D97-AF65-F5344CB8AC3E}">
        <p14:creationId xmlns:p14="http://schemas.microsoft.com/office/powerpoint/2010/main" val="3232472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Autism Spectrum Disorder</a:t>
            </a:r>
            <a:endParaRPr lang="en-US" dirty="0"/>
          </a:p>
        </p:txBody>
      </p:sp>
      <p:pic>
        <p:nvPicPr>
          <p:cNvPr id="9" name="Content Placeholder 8"/>
          <p:cNvPicPr>
            <a:picLocks noGrp="1" noChangeAspect="1"/>
          </p:cNvPicPr>
          <p:nvPr>
            <p:ph idx="1"/>
          </p:nvPr>
        </p:nvPicPr>
        <p:blipFill>
          <a:blip r:embed="rId2"/>
          <a:stretch>
            <a:fillRect/>
          </a:stretch>
        </p:blipFill>
        <p:spPr>
          <a:xfrm>
            <a:off x="4835406" y="4396788"/>
            <a:ext cx="2847975" cy="1600200"/>
          </a:xfrm>
          <a:prstGeom prst="rect">
            <a:avLst/>
          </a:prstGeom>
        </p:spPr>
      </p:pic>
      <p:pic>
        <p:nvPicPr>
          <p:cNvPr id="4" name="Picture 3"/>
          <p:cNvPicPr>
            <a:picLocks noChangeAspect="1"/>
          </p:cNvPicPr>
          <p:nvPr/>
        </p:nvPicPr>
        <p:blipFill>
          <a:blip r:embed="rId3"/>
          <a:stretch>
            <a:fillRect/>
          </a:stretch>
        </p:blipFill>
        <p:spPr>
          <a:xfrm>
            <a:off x="7683381" y="1469506"/>
            <a:ext cx="3223059" cy="2008737"/>
          </a:xfrm>
          <a:prstGeom prst="rect">
            <a:avLst/>
          </a:prstGeom>
        </p:spPr>
      </p:pic>
      <p:pic>
        <p:nvPicPr>
          <p:cNvPr id="5" name="Picture 4"/>
          <p:cNvPicPr>
            <a:picLocks noChangeAspect="1"/>
          </p:cNvPicPr>
          <p:nvPr/>
        </p:nvPicPr>
        <p:blipFill>
          <a:blip r:embed="rId4"/>
          <a:stretch>
            <a:fillRect/>
          </a:stretch>
        </p:blipFill>
        <p:spPr>
          <a:xfrm>
            <a:off x="3230405" y="1562314"/>
            <a:ext cx="3794366" cy="2524978"/>
          </a:xfrm>
          <a:prstGeom prst="rect">
            <a:avLst/>
          </a:prstGeom>
        </p:spPr>
      </p:pic>
      <p:pic>
        <p:nvPicPr>
          <p:cNvPr id="6" name="Picture 5"/>
          <p:cNvPicPr>
            <a:picLocks noChangeAspect="1"/>
          </p:cNvPicPr>
          <p:nvPr/>
        </p:nvPicPr>
        <p:blipFill>
          <a:blip r:embed="rId5"/>
          <a:stretch>
            <a:fillRect/>
          </a:stretch>
        </p:blipFill>
        <p:spPr>
          <a:xfrm>
            <a:off x="8081225" y="3989914"/>
            <a:ext cx="2825215" cy="2131753"/>
          </a:xfrm>
          <a:prstGeom prst="rect">
            <a:avLst/>
          </a:prstGeom>
        </p:spPr>
      </p:pic>
      <p:pic>
        <p:nvPicPr>
          <p:cNvPr id="7" name="Picture 6"/>
          <p:cNvPicPr>
            <a:picLocks noChangeAspect="1"/>
          </p:cNvPicPr>
          <p:nvPr/>
        </p:nvPicPr>
        <p:blipFill>
          <a:blip r:embed="rId6"/>
          <a:stretch>
            <a:fillRect/>
          </a:stretch>
        </p:blipFill>
        <p:spPr>
          <a:xfrm>
            <a:off x="509489" y="4568737"/>
            <a:ext cx="2619375" cy="1752600"/>
          </a:xfrm>
          <a:prstGeom prst="rect">
            <a:avLst/>
          </a:prstGeom>
        </p:spPr>
      </p:pic>
      <p:pic>
        <p:nvPicPr>
          <p:cNvPr id="10" name="Picture 9"/>
          <p:cNvPicPr>
            <a:picLocks noChangeAspect="1"/>
          </p:cNvPicPr>
          <p:nvPr/>
        </p:nvPicPr>
        <p:blipFill>
          <a:blip r:embed="rId7"/>
          <a:stretch>
            <a:fillRect/>
          </a:stretch>
        </p:blipFill>
        <p:spPr>
          <a:xfrm>
            <a:off x="509489" y="1594183"/>
            <a:ext cx="2143125" cy="2143125"/>
          </a:xfrm>
          <a:prstGeom prst="rect">
            <a:avLst/>
          </a:prstGeom>
        </p:spPr>
      </p:pic>
    </p:spTree>
    <p:extLst>
      <p:ext uri="{BB962C8B-B14F-4D97-AF65-F5344CB8AC3E}">
        <p14:creationId xmlns:p14="http://schemas.microsoft.com/office/powerpoint/2010/main" val="36903907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Military Resources</a:t>
            </a:r>
            <a:endParaRPr lang="en-US" dirty="0"/>
          </a:p>
        </p:txBody>
      </p:sp>
      <p:sp>
        <p:nvSpPr>
          <p:cNvPr id="3" name="Content Placeholder 2"/>
          <p:cNvSpPr>
            <a:spLocks noGrp="1"/>
          </p:cNvSpPr>
          <p:nvPr>
            <p:ph idx="1"/>
          </p:nvPr>
        </p:nvSpPr>
        <p:spPr/>
        <p:txBody>
          <a:bodyPr>
            <a:normAutofit/>
          </a:bodyPr>
          <a:lstStyle/>
          <a:p>
            <a:r>
              <a:rPr lang="en-US" sz="3000" dirty="0" smtClean="0"/>
              <a:t>Exceptional Family Member Program (EFMP)</a:t>
            </a:r>
          </a:p>
          <a:p>
            <a:pPr lvl="1"/>
            <a:r>
              <a:rPr lang="en-US" sz="2200" dirty="0" smtClean="0"/>
              <a:t>Mandatory enrollment for specific medical, developmental, and behavioral health conditions</a:t>
            </a:r>
          </a:p>
          <a:p>
            <a:pPr lvl="2"/>
            <a:r>
              <a:rPr lang="en-US" sz="2000" dirty="0" smtClean="0"/>
              <a:t>Assignment tool</a:t>
            </a:r>
          </a:p>
          <a:p>
            <a:pPr lvl="1"/>
            <a:r>
              <a:rPr lang="en-US" sz="2200" dirty="0" smtClean="0"/>
              <a:t>Enrollment form is the same for each service (DD 2792)</a:t>
            </a:r>
          </a:p>
          <a:p>
            <a:pPr lvl="2"/>
            <a:r>
              <a:rPr lang="en-US" sz="2000" dirty="0" smtClean="0"/>
              <a:t>Mental Health addendum</a:t>
            </a:r>
          </a:p>
          <a:p>
            <a:pPr lvl="2"/>
            <a:r>
              <a:rPr lang="en-US" sz="2000" dirty="0" smtClean="0"/>
              <a:t>Developmental or Autism addendum</a:t>
            </a:r>
          </a:p>
          <a:p>
            <a:pPr lvl="1"/>
            <a:r>
              <a:rPr lang="en-US" sz="2200" dirty="0" smtClean="0"/>
              <a:t>Management of the program is slightly different for each service</a:t>
            </a:r>
          </a:p>
          <a:p>
            <a:pPr lvl="1"/>
            <a:endParaRPr lang="en-US" sz="2200" dirty="0" smtClean="0"/>
          </a:p>
        </p:txBody>
      </p:sp>
    </p:spTree>
    <p:extLst>
      <p:ext uri="{BB962C8B-B14F-4D97-AF65-F5344CB8AC3E}">
        <p14:creationId xmlns:p14="http://schemas.microsoft.com/office/powerpoint/2010/main" val="38036089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Military Resources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r>
              <a:rPr lang="en-US" sz="3000" dirty="0"/>
              <a:t>EFMP Resource Centers</a:t>
            </a:r>
          </a:p>
          <a:p>
            <a:pPr lvl="1"/>
            <a:r>
              <a:rPr lang="en-US" sz="2200" dirty="0"/>
              <a:t>Fleet &amp; Family Services (Navy) </a:t>
            </a:r>
          </a:p>
          <a:p>
            <a:pPr lvl="1"/>
            <a:r>
              <a:rPr lang="en-US" sz="2200" dirty="0"/>
              <a:t>Airman &amp; Family Readiness (Air Force)</a:t>
            </a:r>
          </a:p>
          <a:p>
            <a:pPr lvl="1"/>
            <a:r>
              <a:rPr lang="en-US" sz="2200" dirty="0"/>
              <a:t>Army Community Services </a:t>
            </a:r>
          </a:p>
          <a:p>
            <a:pPr lvl="1"/>
            <a:r>
              <a:rPr lang="en-US" sz="2200" dirty="0"/>
              <a:t>Marine Corps Community Services</a:t>
            </a:r>
          </a:p>
          <a:p>
            <a:r>
              <a:rPr lang="en-US" sz="3000" dirty="0"/>
              <a:t>EFMP Respite Care</a:t>
            </a:r>
          </a:p>
          <a:p>
            <a:endParaRPr lang="en-US" dirty="0"/>
          </a:p>
        </p:txBody>
      </p:sp>
    </p:spTree>
    <p:extLst>
      <p:ext uri="{BB962C8B-B14F-4D97-AF65-F5344CB8AC3E}">
        <p14:creationId xmlns:p14="http://schemas.microsoft.com/office/powerpoint/2010/main" val="3412655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p:txBody>
          <a:bodyPr/>
          <a:lstStyle/>
          <a:p>
            <a:r>
              <a:rPr lang="en-US" dirty="0" smtClean="0"/>
              <a:t>Describe the role of Developmental-Behavioral Pediatrics in evaluating children with developmental and/or behavioral concerns</a:t>
            </a:r>
          </a:p>
          <a:p>
            <a:r>
              <a:rPr lang="en-US" dirty="0" smtClean="0"/>
              <a:t>List the factors considered in evaluation of a child with developmental and/or behavioral concerns</a:t>
            </a:r>
          </a:p>
          <a:p>
            <a:r>
              <a:rPr lang="en-US" dirty="0" smtClean="0"/>
              <a:t>Identify the elements of IDEA that contribute to a child’s treatment plan</a:t>
            </a:r>
          </a:p>
          <a:p>
            <a:r>
              <a:rPr lang="en-US" dirty="0" smtClean="0"/>
              <a:t>Describe some resources available through TRICARE and the military to help military-connected families with children with developmental and behavioral concerns</a:t>
            </a:r>
          </a:p>
        </p:txBody>
      </p:sp>
    </p:spTree>
    <p:extLst>
      <p:ext uri="{BB962C8B-B14F-4D97-AF65-F5344CB8AC3E}">
        <p14:creationId xmlns:p14="http://schemas.microsoft.com/office/powerpoint/2010/main" val="37010197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Military Resources</a:t>
            </a:r>
            <a:endParaRPr lang="en-US" dirty="0"/>
          </a:p>
        </p:txBody>
      </p:sp>
      <p:sp>
        <p:nvSpPr>
          <p:cNvPr id="3" name="Content Placeholder 2"/>
          <p:cNvSpPr>
            <a:spLocks noGrp="1"/>
          </p:cNvSpPr>
          <p:nvPr>
            <p:ph idx="1"/>
          </p:nvPr>
        </p:nvSpPr>
        <p:spPr/>
        <p:txBody>
          <a:bodyPr>
            <a:normAutofit/>
          </a:bodyPr>
          <a:lstStyle/>
          <a:p>
            <a:r>
              <a:rPr lang="en-US" sz="2800" dirty="0" smtClean="0"/>
              <a:t>Fleet &amp; Family Services Counselors</a:t>
            </a:r>
          </a:p>
          <a:p>
            <a:r>
              <a:rPr lang="en-US" sz="2800" dirty="0" smtClean="0"/>
              <a:t>Military Family Life Counselors (MFLC)</a:t>
            </a:r>
          </a:p>
          <a:p>
            <a:r>
              <a:rPr lang="en-US" sz="2800" dirty="0" smtClean="0"/>
              <a:t>FOCUS</a:t>
            </a:r>
          </a:p>
          <a:p>
            <a:pPr lvl="1"/>
            <a:r>
              <a:rPr lang="en-US" sz="2600" dirty="0" smtClean="0"/>
              <a:t>Families Overcoming Under Stress</a:t>
            </a:r>
          </a:p>
          <a:p>
            <a:pPr lvl="2"/>
            <a:r>
              <a:rPr lang="en-US" sz="2400" dirty="0" smtClean="0"/>
              <a:t>Couples, parents, families</a:t>
            </a:r>
          </a:p>
          <a:p>
            <a:pPr lvl="2"/>
            <a:r>
              <a:rPr lang="en-US" sz="2400" dirty="0" smtClean="0"/>
              <a:t>Resiliency</a:t>
            </a:r>
          </a:p>
          <a:p>
            <a:r>
              <a:rPr lang="en-US" sz="2800" dirty="0" smtClean="0"/>
              <a:t>Military One Source (militaryonesource.com)</a:t>
            </a:r>
            <a:endParaRPr lang="en-US" sz="2800" dirty="0"/>
          </a:p>
        </p:txBody>
      </p:sp>
    </p:spTree>
    <p:extLst>
      <p:ext uri="{BB962C8B-B14F-4D97-AF65-F5344CB8AC3E}">
        <p14:creationId xmlns:p14="http://schemas.microsoft.com/office/powerpoint/2010/main" val="22143968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Resources</a:t>
            </a:r>
            <a:endParaRPr lang="en-US" dirty="0"/>
          </a:p>
        </p:txBody>
      </p:sp>
      <p:sp>
        <p:nvSpPr>
          <p:cNvPr id="3" name="Content Placeholder 2"/>
          <p:cNvSpPr>
            <a:spLocks noGrp="1"/>
          </p:cNvSpPr>
          <p:nvPr>
            <p:ph idx="1"/>
          </p:nvPr>
        </p:nvSpPr>
        <p:spPr/>
        <p:txBody>
          <a:bodyPr>
            <a:normAutofit/>
          </a:bodyPr>
          <a:lstStyle/>
          <a:p>
            <a:r>
              <a:rPr lang="en-US" sz="2800" dirty="0" smtClean="0"/>
              <a:t>Parent support groups (e.g. Autism Society of Tidewater)</a:t>
            </a:r>
          </a:p>
          <a:p>
            <a:r>
              <a:rPr lang="en-US" sz="2800" dirty="0" smtClean="0"/>
              <a:t>Educational Advocacy (e.g. PEATC)</a:t>
            </a:r>
          </a:p>
          <a:p>
            <a:r>
              <a:rPr lang="en-US" sz="2800" dirty="0" smtClean="0"/>
              <a:t>Resource Centers (</a:t>
            </a:r>
            <a:r>
              <a:rPr lang="en-US" sz="2800" dirty="0" err="1" smtClean="0"/>
              <a:t>Endependence</a:t>
            </a:r>
            <a:r>
              <a:rPr lang="en-US" sz="2800" dirty="0" smtClean="0"/>
              <a:t> Center, </a:t>
            </a:r>
            <a:r>
              <a:rPr lang="en-US" sz="2800" dirty="0" err="1" smtClean="0"/>
              <a:t>Versability</a:t>
            </a:r>
            <a:r>
              <a:rPr lang="en-US" sz="2800" dirty="0" smtClean="0"/>
              <a:t>)</a:t>
            </a:r>
          </a:p>
          <a:p>
            <a:r>
              <a:rPr lang="en-US" sz="2800" dirty="0" smtClean="0"/>
              <a:t>Community Services Board</a:t>
            </a:r>
          </a:p>
          <a:p>
            <a:r>
              <a:rPr lang="en-US" sz="2800" dirty="0" smtClean="0"/>
              <a:t>Care Connection for Children (CHKD)</a:t>
            </a:r>
            <a:endParaRPr lang="en-US" sz="2800" dirty="0"/>
          </a:p>
        </p:txBody>
      </p:sp>
    </p:spTree>
    <p:extLst>
      <p:ext uri="{BB962C8B-B14F-4D97-AF65-F5344CB8AC3E}">
        <p14:creationId xmlns:p14="http://schemas.microsoft.com/office/powerpoint/2010/main" val="34307388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Intersection with Mental Health</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Developmental disorders often have comorbid mental health conditions</a:t>
            </a:r>
          </a:p>
          <a:p>
            <a:pPr lvl="1"/>
            <a:r>
              <a:rPr lang="en-US" sz="2600" dirty="0" smtClean="0"/>
              <a:t>Anxiety</a:t>
            </a:r>
          </a:p>
          <a:p>
            <a:pPr lvl="1"/>
            <a:r>
              <a:rPr lang="en-US" sz="2600" dirty="0" smtClean="0"/>
              <a:t>Depression</a:t>
            </a:r>
          </a:p>
          <a:p>
            <a:pPr lvl="1"/>
            <a:r>
              <a:rPr lang="en-US" sz="2600" dirty="0" smtClean="0"/>
              <a:t>ADHD</a:t>
            </a:r>
          </a:p>
          <a:p>
            <a:r>
              <a:rPr lang="en-US" sz="2800" dirty="0" smtClean="0"/>
              <a:t>Evaluation for possible developmental component</a:t>
            </a:r>
          </a:p>
          <a:p>
            <a:r>
              <a:rPr lang="en-US" sz="2800" dirty="0" smtClean="0"/>
              <a:t>Behavior management strategies/parenting strategies </a:t>
            </a:r>
          </a:p>
          <a:p>
            <a:r>
              <a:rPr lang="en-US" sz="2800" dirty="0" smtClean="0"/>
              <a:t>Medication management </a:t>
            </a:r>
            <a:endParaRPr lang="en-US" sz="2800" dirty="0"/>
          </a:p>
        </p:txBody>
      </p:sp>
    </p:spTree>
    <p:extLst>
      <p:ext uri="{BB962C8B-B14F-4D97-AF65-F5344CB8AC3E}">
        <p14:creationId xmlns:p14="http://schemas.microsoft.com/office/powerpoint/2010/main" val="6230591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1103313" y="2052919"/>
            <a:ext cx="9436350" cy="4010997"/>
          </a:xfrm>
        </p:spPr>
        <p:txBody>
          <a:bodyPr>
            <a:normAutofit/>
          </a:bodyPr>
          <a:lstStyle/>
          <a:p>
            <a:r>
              <a:rPr lang="en-US" sz="2800" dirty="0" smtClean="0"/>
              <a:t>Developmental-Behavioral Pediatrics focus on early identification, intervention, and resource coordination</a:t>
            </a:r>
          </a:p>
          <a:p>
            <a:r>
              <a:rPr lang="en-US" sz="2800" dirty="0" smtClean="0"/>
              <a:t>Military-specific benefits and resources are available for families with special needs</a:t>
            </a:r>
          </a:p>
          <a:p>
            <a:endParaRPr lang="en-US" sz="2800" dirty="0"/>
          </a:p>
        </p:txBody>
      </p:sp>
    </p:spTree>
    <p:extLst>
      <p:ext uri="{BB962C8B-B14F-4D97-AF65-F5344CB8AC3E}">
        <p14:creationId xmlns:p14="http://schemas.microsoft.com/office/powerpoint/2010/main" val="15306317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14913" y="1834644"/>
            <a:ext cx="8787865" cy="3331663"/>
          </a:xfrm>
          <a:prstGeom prst="rect">
            <a:avLst/>
          </a:prstGeom>
        </p:spPr>
      </p:pic>
    </p:spTree>
    <p:extLst>
      <p:ext uri="{BB962C8B-B14F-4D97-AF65-F5344CB8AC3E}">
        <p14:creationId xmlns:p14="http://schemas.microsoft.com/office/powerpoint/2010/main" val="4004810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What is a Developmental-Behavioral Pediatrician?</a:t>
            </a:r>
            <a:endParaRPr lang="en-US" sz="4400" dirty="0"/>
          </a:p>
        </p:txBody>
      </p:sp>
      <p:sp>
        <p:nvSpPr>
          <p:cNvPr id="3" name="Content Placeholder 2"/>
          <p:cNvSpPr>
            <a:spLocks noGrp="1"/>
          </p:cNvSpPr>
          <p:nvPr>
            <p:ph idx="1"/>
          </p:nvPr>
        </p:nvSpPr>
        <p:spPr/>
        <p:txBody>
          <a:bodyPr>
            <a:normAutofit/>
          </a:bodyPr>
          <a:lstStyle/>
          <a:p>
            <a:r>
              <a:rPr lang="en-US" sz="3200" dirty="0" smtClean="0"/>
              <a:t>Medical school (4 years)</a:t>
            </a:r>
          </a:p>
          <a:p>
            <a:r>
              <a:rPr lang="en-US" sz="3200" dirty="0" smtClean="0"/>
              <a:t>Residency in Pediatrics (3 years)</a:t>
            </a:r>
          </a:p>
          <a:p>
            <a:r>
              <a:rPr lang="en-US" sz="3200" dirty="0" smtClean="0"/>
              <a:t>Board certification in General Pediatrics</a:t>
            </a:r>
          </a:p>
          <a:p>
            <a:r>
              <a:rPr lang="en-US" sz="3200" dirty="0" smtClean="0"/>
              <a:t>Developmental-Behavioral Pediatrics fellowship (3 years)</a:t>
            </a:r>
          </a:p>
          <a:p>
            <a:r>
              <a:rPr lang="en-US" sz="3200" dirty="0" smtClean="0"/>
              <a:t>Board certification in Developmental-Behavioral Pediatrics</a:t>
            </a:r>
            <a:endParaRPr lang="en-US" sz="3200" dirty="0"/>
          </a:p>
        </p:txBody>
      </p:sp>
    </p:spTree>
    <p:extLst>
      <p:ext uri="{BB962C8B-B14F-4D97-AF65-F5344CB8AC3E}">
        <p14:creationId xmlns:p14="http://schemas.microsoft.com/office/powerpoint/2010/main" val="3622080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Range of Concerns or Disorders</a:t>
            </a:r>
            <a:endParaRPr lang="en-US" dirty="0"/>
          </a:p>
        </p:txBody>
      </p:sp>
      <p:sp>
        <p:nvSpPr>
          <p:cNvPr id="3" name="Content Placeholder 2"/>
          <p:cNvSpPr>
            <a:spLocks noGrp="1"/>
          </p:cNvSpPr>
          <p:nvPr>
            <p:ph idx="1"/>
          </p:nvPr>
        </p:nvSpPr>
        <p:spPr>
          <a:xfrm>
            <a:off x="1286192" y="1658282"/>
            <a:ext cx="8946541" cy="4195481"/>
          </a:xfrm>
        </p:spPr>
        <p:txBody>
          <a:bodyPr>
            <a:normAutofit/>
          </a:bodyPr>
          <a:lstStyle/>
          <a:p>
            <a:r>
              <a:rPr lang="en-US" sz="2400" dirty="0" smtClean="0"/>
              <a:t>Delays in motor skills (crawling, walking)</a:t>
            </a:r>
          </a:p>
          <a:p>
            <a:r>
              <a:rPr lang="en-US" sz="2400" dirty="0" smtClean="0"/>
              <a:t>Delays in speech or language skills</a:t>
            </a:r>
          </a:p>
          <a:p>
            <a:r>
              <a:rPr lang="en-US" sz="2400" dirty="0" smtClean="0"/>
              <a:t>Delays in social-emotional skills</a:t>
            </a:r>
          </a:p>
          <a:p>
            <a:r>
              <a:rPr lang="en-US" sz="2400" dirty="0" smtClean="0"/>
              <a:t>Trouble sleeping</a:t>
            </a:r>
          </a:p>
          <a:p>
            <a:r>
              <a:rPr lang="en-US" sz="2400" dirty="0" smtClean="0"/>
              <a:t>Trouble feeding or eating</a:t>
            </a:r>
          </a:p>
          <a:p>
            <a:r>
              <a:rPr lang="en-US" sz="2400" dirty="0" smtClean="0"/>
              <a:t>Trouble with toilet training</a:t>
            </a:r>
          </a:p>
          <a:p>
            <a:r>
              <a:rPr lang="en-US" sz="2400" dirty="0" smtClean="0"/>
              <a:t>Sensory processing difficulties</a:t>
            </a:r>
          </a:p>
          <a:p>
            <a:r>
              <a:rPr lang="en-US" sz="2400" dirty="0" smtClean="0"/>
              <a:t>School problems</a:t>
            </a:r>
            <a:endParaRPr lang="en-US" sz="2400" dirty="0"/>
          </a:p>
        </p:txBody>
      </p:sp>
    </p:spTree>
    <p:extLst>
      <p:ext uri="{BB962C8B-B14F-4D97-AF65-F5344CB8AC3E}">
        <p14:creationId xmlns:p14="http://schemas.microsoft.com/office/powerpoint/2010/main" val="215117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Range (continued)</a:t>
            </a:r>
            <a:endParaRPr lang="en-US" dirty="0"/>
          </a:p>
        </p:txBody>
      </p:sp>
      <p:sp>
        <p:nvSpPr>
          <p:cNvPr id="3" name="Content Placeholder 2"/>
          <p:cNvSpPr>
            <a:spLocks noGrp="1"/>
          </p:cNvSpPr>
          <p:nvPr>
            <p:ph idx="1"/>
          </p:nvPr>
        </p:nvSpPr>
        <p:spPr>
          <a:xfrm>
            <a:off x="1104293" y="1600531"/>
            <a:ext cx="8946541" cy="4195481"/>
          </a:xfrm>
        </p:spPr>
        <p:txBody>
          <a:bodyPr>
            <a:noAutofit/>
          </a:bodyPr>
          <a:lstStyle/>
          <a:p>
            <a:r>
              <a:rPr lang="en-US" sz="2800" dirty="0" smtClean="0"/>
              <a:t>Cerebral palsy</a:t>
            </a:r>
          </a:p>
          <a:p>
            <a:r>
              <a:rPr lang="en-US" sz="2800" dirty="0" smtClean="0"/>
              <a:t>ADHD</a:t>
            </a:r>
          </a:p>
          <a:p>
            <a:r>
              <a:rPr lang="en-US" sz="2800" dirty="0" smtClean="0"/>
              <a:t>Learning disabilities</a:t>
            </a:r>
          </a:p>
          <a:p>
            <a:r>
              <a:rPr lang="en-US" sz="2800" dirty="0" smtClean="0"/>
              <a:t>Intellectual disabilities</a:t>
            </a:r>
          </a:p>
          <a:p>
            <a:r>
              <a:rPr lang="en-US" sz="2800" dirty="0" smtClean="0"/>
              <a:t>Spina Bifida</a:t>
            </a:r>
          </a:p>
          <a:p>
            <a:r>
              <a:rPr lang="en-US" sz="2800" dirty="0" smtClean="0"/>
              <a:t>Autism Spectrum Disorder</a:t>
            </a:r>
          </a:p>
          <a:p>
            <a:r>
              <a:rPr lang="en-US" sz="2800" dirty="0" smtClean="0"/>
              <a:t>Tic disorders (including Tourette Syndrome)</a:t>
            </a:r>
          </a:p>
          <a:p>
            <a:r>
              <a:rPr lang="en-US" sz="2800" dirty="0" smtClean="0"/>
              <a:t>Anxiety/Depression</a:t>
            </a:r>
            <a:endParaRPr lang="en-US" sz="2800" dirty="0"/>
          </a:p>
        </p:txBody>
      </p:sp>
    </p:spTree>
    <p:extLst>
      <p:ext uri="{BB962C8B-B14F-4D97-AF65-F5344CB8AC3E}">
        <p14:creationId xmlns:p14="http://schemas.microsoft.com/office/powerpoint/2010/main" val="2471529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Practice</a:t>
            </a:r>
            <a:endParaRPr lang="en-US" dirty="0"/>
          </a:p>
        </p:txBody>
      </p:sp>
      <p:sp>
        <p:nvSpPr>
          <p:cNvPr id="3" name="Content Placeholder 2"/>
          <p:cNvSpPr>
            <a:spLocks noGrp="1"/>
          </p:cNvSpPr>
          <p:nvPr>
            <p:ph idx="1"/>
          </p:nvPr>
        </p:nvSpPr>
        <p:spPr/>
        <p:txBody>
          <a:bodyPr>
            <a:normAutofit/>
          </a:bodyPr>
          <a:lstStyle/>
          <a:p>
            <a:r>
              <a:rPr lang="en-US" sz="2800" dirty="0" smtClean="0"/>
              <a:t>Often part of a multidisciplinary team (therapists, psychologists, social workers, neurologists)</a:t>
            </a:r>
          </a:p>
          <a:p>
            <a:r>
              <a:rPr lang="en-US" sz="2800" dirty="0" smtClean="0"/>
              <a:t>Provides more in-depth evaluation and perspective</a:t>
            </a:r>
          </a:p>
          <a:p>
            <a:r>
              <a:rPr lang="en-US" sz="2800" dirty="0" smtClean="0"/>
              <a:t>Utilizes input from other specialists or evaluators to put the puzzle together and provide recommendations</a:t>
            </a:r>
            <a:endParaRPr lang="en-US" sz="2800" dirty="0"/>
          </a:p>
        </p:txBody>
      </p:sp>
    </p:spTree>
    <p:extLst>
      <p:ext uri="{BB962C8B-B14F-4D97-AF65-F5344CB8AC3E}">
        <p14:creationId xmlns:p14="http://schemas.microsoft.com/office/powerpoint/2010/main" val="820133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Limited Resource</a:t>
            </a:r>
            <a:endParaRPr lang="en-US" dirty="0"/>
          </a:p>
        </p:txBody>
      </p:sp>
      <p:sp>
        <p:nvSpPr>
          <p:cNvPr id="3" name="Content Placeholder 2"/>
          <p:cNvSpPr>
            <a:spLocks noGrp="1"/>
          </p:cNvSpPr>
          <p:nvPr>
            <p:ph idx="1"/>
          </p:nvPr>
        </p:nvSpPr>
        <p:spPr/>
        <p:txBody>
          <a:bodyPr>
            <a:normAutofit fontScale="85000" lnSpcReduction="20000"/>
          </a:bodyPr>
          <a:lstStyle/>
          <a:p>
            <a:r>
              <a:rPr lang="en-US" sz="2800" dirty="0" smtClean="0"/>
              <a:t>Less than 800 Developmental-Behavioral Pediatricians in the United States</a:t>
            </a:r>
          </a:p>
          <a:p>
            <a:pPr lvl="1"/>
            <a:r>
              <a:rPr lang="en-US" sz="2600" dirty="0" smtClean="0"/>
              <a:t>6-12 month wait in most areas</a:t>
            </a:r>
          </a:p>
          <a:p>
            <a:pPr marL="457200" lvl="1" indent="0">
              <a:buNone/>
            </a:pPr>
            <a:endParaRPr lang="en-US" sz="2600" dirty="0" smtClean="0"/>
          </a:p>
          <a:p>
            <a:r>
              <a:rPr lang="en-US" sz="2800" dirty="0" smtClean="0"/>
              <a:t>36 uniformed military, 80+ military-connected</a:t>
            </a:r>
          </a:p>
          <a:p>
            <a:pPr lvl="1"/>
            <a:r>
              <a:rPr lang="en-US" sz="2600" dirty="0" smtClean="0"/>
              <a:t>5 overseas</a:t>
            </a:r>
          </a:p>
          <a:p>
            <a:endParaRPr lang="en-US" sz="2800" dirty="0"/>
          </a:p>
          <a:p>
            <a:r>
              <a:rPr lang="en-US" sz="2800" dirty="0" smtClean="0"/>
              <a:t>8500 child &amp; adolescent psychiatrists</a:t>
            </a:r>
          </a:p>
          <a:p>
            <a:endParaRPr lang="en-US" sz="2800" dirty="0"/>
          </a:p>
          <a:p>
            <a:r>
              <a:rPr lang="en-US" sz="2800" dirty="0" smtClean="0"/>
              <a:t>2000+ child neurologists </a:t>
            </a:r>
            <a:endParaRPr lang="en-US" sz="2800" dirty="0"/>
          </a:p>
        </p:txBody>
      </p:sp>
    </p:spTree>
    <p:extLst>
      <p:ext uri="{BB962C8B-B14F-4D97-AF65-F5344CB8AC3E}">
        <p14:creationId xmlns:p14="http://schemas.microsoft.com/office/powerpoint/2010/main" val="1546785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11506" y="0"/>
            <a:ext cx="10418494" cy="6655550"/>
          </a:xfrm>
          <a:prstGeom prst="rect">
            <a:avLst/>
          </a:prstGeom>
        </p:spPr>
      </p:pic>
    </p:spTree>
    <p:extLst>
      <p:ext uri="{BB962C8B-B14F-4D97-AF65-F5344CB8AC3E}">
        <p14:creationId xmlns:p14="http://schemas.microsoft.com/office/powerpoint/2010/main" val="12882743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274</TotalTime>
  <Words>1200</Words>
  <Application>Microsoft Office PowerPoint</Application>
  <PresentationFormat>Widescreen</PresentationFormat>
  <Paragraphs>193</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Century Gothic</vt:lpstr>
      <vt:lpstr>Wingdings 3</vt:lpstr>
      <vt:lpstr>Ion</vt:lpstr>
      <vt:lpstr>Developmental-Behavioral Pediatrics: Helping Military Children with Special Needs</vt:lpstr>
      <vt:lpstr>Disclosures</vt:lpstr>
      <vt:lpstr>Objectives </vt:lpstr>
      <vt:lpstr>What is a Developmental-Behavioral Pediatrician?</vt:lpstr>
      <vt:lpstr>Range of Concerns or Disorders</vt:lpstr>
      <vt:lpstr>Range (continued)</vt:lpstr>
      <vt:lpstr>Scope of Practice</vt:lpstr>
      <vt:lpstr>Limited Resource</vt:lpstr>
      <vt:lpstr>PowerPoint Presentation</vt:lpstr>
      <vt:lpstr>Signs of Delay or Disorder</vt:lpstr>
      <vt:lpstr>Contributing Factors</vt:lpstr>
      <vt:lpstr>Parent factors</vt:lpstr>
      <vt:lpstr>Cerebral Palsy</vt:lpstr>
      <vt:lpstr>Evaluation</vt:lpstr>
      <vt:lpstr>Elements of Intervention</vt:lpstr>
      <vt:lpstr>Early Intervention Services –  Birth to 3</vt:lpstr>
      <vt:lpstr>Infant &amp; Toddler Connection of Virginia</vt:lpstr>
      <vt:lpstr>Special Education Services – 3 to 21</vt:lpstr>
      <vt:lpstr>Special Education Eligibility</vt:lpstr>
      <vt:lpstr>Least Restrictive Environment</vt:lpstr>
      <vt:lpstr>Navigating the Special Education Arena</vt:lpstr>
      <vt:lpstr>PowerPoint Presentation</vt:lpstr>
      <vt:lpstr>TRICARE</vt:lpstr>
      <vt:lpstr>TRICARE benefits</vt:lpstr>
      <vt:lpstr>TRICARE benefits (cont)</vt:lpstr>
      <vt:lpstr>TRICARE benefits (cont)</vt:lpstr>
      <vt:lpstr>Autism Spectrum Disorder</vt:lpstr>
      <vt:lpstr>Other Military Resources</vt:lpstr>
      <vt:lpstr>Other Military Resources (cont)</vt:lpstr>
      <vt:lpstr>Other Military Resources</vt:lpstr>
      <vt:lpstr>Community Resources</vt:lpstr>
      <vt:lpstr>Intersection with Mental Health</vt:lpstr>
      <vt:lpstr>Summary</vt:lpstr>
      <vt:lpstr>PowerPoint Presentation</vt:lpstr>
    </vt:vector>
  </TitlesOfParts>
  <Company>DHA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Developmental-Behavioral Pediatrics: Helping Military Families with Special Needs</dc:title>
  <dc:creator>Gerber, Richard Jason (LtCol)</dc:creator>
  <cp:lastModifiedBy>Gerber, Richard Jason (LtCol)</cp:lastModifiedBy>
  <cp:revision>26</cp:revision>
  <dcterms:created xsi:type="dcterms:W3CDTF">2019-03-29T14:58:42Z</dcterms:created>
  <dcterms:modified xsi:type="dcterms:W3CDTF">2019-03-29T19:33:40Z</dcterms:modified>
</cp:coreProperties>
</file>