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7" r:id="rId2"/>
    <p:sldId id="307" r:id="rId3"/>
    <p:sldId id="319" r:id="rId4"/>
    <p:sldId id="320" r:id="rId5"/>
    <p:sldId id="306" r:id="rId6"/>
    <p:sldId id="330" r:id="rId7"/>
    <p:sldId id="332" r:id="rId8"/>
    <p:sldId id="322" r:id="rId9"/>
    <p:sldId id="333" r:id="rId10"/>
    <p:sldId id="324" r:id="rId11"/>
    <p:sldId id="331" r:id="rId12"/>
    <p:sldId id="334" r:id="rId13"/>
    <p:sldId id="329" r:id="rId14"/>
    <p:sldId id="335" r:id="rId15"/>
    <p:sldId id="337" r:id="rId16"/>
    <p:sldId id="336" r:id="rId17"/>
    <p:sldId id="338" r:id="rId18"/>
    <p:sldId id="342" r:id="rId19"/>
    <p:sldId id="339" r:id="rId20"/>
    <p:sldId id="340" r:id="rId21"/>
    <p:sldId id="341" r:id="rId22"/>
    <p:sldId id="343" r:id="rId23"/>
    <p:sldId id="298"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28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Kleykamp" initials="MK"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6"/>
    <p:restoredTop sz="87102" autoAdjust="0"/>
  </p:normalViewPr>
  <p:slideViewPr>
    <p:cSldViewPr snapToGrid="0" snapToObjects="1" showGuides="1">
      <p:cViewPr varScale="1">
        <p:scale>
          <a:sx n="83" d="100"/>
          <a:sy n="83" d="100"/>
        </p:scale>
        <p:origin x="1480" y="200"/>
      </p:cViewPr>
      <p:guideLst>
        <p:guide orient="horz" pos="2162"/>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5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B7CE2-AC69-D142-BC65-2084D99FF105}"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24BD5FFD-57B5-BB47-9EC9-58DBC844A200}">
      <dgm:prSet phldrT="[Text]"/>
      <dgm:spPr/>
      <dgm:t>
        <a:bodyPr/>
        <a:lstStyle/>
        <a:p>
          <a:r>
            <a:rPr lang="en-US" dirty="0"/>
            <a:t>Military </a:t>
          </a:r>
          <a:r>
            <a:rPr lang="en-US"/>
            <a:t>instiution</a:t>
          </a:r>
        </a:p>
      </dgm:t>
    </dgm:pt>
    <dgm:pt modelId="{0A7409E9-1F7C-6542-9436-8C99C82A345A}" type="parTrans" cxnId="{CCC69234-2093-304B-9985-3A5E94FA1AC3}">
      <dgm:prSet/>
      <dgm:spPr/>
      <dgm:t>
        <a:bodyPr/>
        <a:lstStyle/>
        <a:p>
          <a:endParaRPr lang="en-US"/>
        </a:p>
      </dgm:t>
    </dgm:pt>
    <dgm:pt modelId="{5B560244-1C08-DB4C-8388-043CFB9057BD}" type="sibTrans" cxnId="{CCC69234-2093-304B-9985-3A5E94FA1AC3}">
      <dgm:prSet/>
      <dgm:spPr/>
      <dgm:t>
        <a:bodyPr/>
        <a:lstStyle/>
        <a:p>
          <a:endParaRPr lang="en-US"/>
        </a:p>
      </dgm:t>
    </dgm:pt>
    <dgm:pt modelId="{DC3959A7-843E-4349-803A-705789B3645B}">
      <dgm:prSet phldrT="[Text]"/>
      <dgm:spPr/>
      <dgm:t>
        <a:bodyPr/>
        <a:lstStyle/>
        <a:p>
          <a:r>
            <a:rPr lang="en-US" dirty="0"/>
            <a:t>Servicemembers</a:t>
          </a:r>
        </a:p>
      </dgm:t>
    </dgm:pt>
    <dgm:pt modelId="{DB7B9E98-ED69-6A45-8F9A-910DE95840D3}" type="parTrans" cxnId="{3FDE73E2-D7CD-F24F-B185-61457B5C0A4F}">
      <dgm:prSet/>
      <dgm:spPr/>
      <dgm:t>
        <a:bodyPr/>
        <a:lstStyle/>
        <a:p>
          <a:endParaRPr lang="en-US"/>
        </a:p>
      </dgm:t>
    </dgm:pt>
    <dgm:pt modelId="{BFFED9E1-CC5C-F142-801F-F78E7338ADF6}" type="sibTrans" cxnId="{3FDE73E2-D7CD-F24F-B185-61457B5C0A4F}">
      <dgm:prSet/>
      <dgm:spPr/>
      <dgm:t>
        <a:bodyPr/>
        <a:lstStyle/>
        <a:p>
          <a:endParaRPr lang="en-US"/>
        </a:p>
      </dgm:t>
    </dgm:pt>
    <dgm:pt modelId="{441680B2-E9ED-6A43-BF30-4E6A16C853C9}">
      <dgm:prSet phldrT="[Text]"/>
      <dgm:spPr/>
      <dgm:t>
        <a:bodyPr/>
        <a:lstStyle/>
        <a:p>
          <a:r>
            <a:rPr lang="en-US" dirty="0"/>
            <a:t>Spouses, Children, Family Members</a:t>
          </a:r>
        </a:p>
      </dgm:t>
    </dgm:pt>
    <dgm:pt modelId="{F90A05CB-99FB-854F-9BEC-5843A81F4C27}" type="parTrans" cxnId="{5DAFA2DE-591C-8045-87AB-FD4692A83BC2}">
      <dgm:prSet/>
      <dgm:spPr/>
      <dgm:t>
        <a:bodyPr/>
        <a:lstStyle/>
        <a:p>
          <a:endParaRPr lang="en-US"/>
        </a:p>
      </dgm:t>
    </dgm:pt>
    <dgm:pt modelId="{85B228E4-E8C3-4D42-AF46-B58B26712729}" type="sibTrans" cxnId="{5DAFA2DE-591C-8045-87AB-FD4692A83BC2}">
      <dgm:prSet/>
      <dgm:spPr/>
      <dgm:t>
        <a:bodyPr/>
        <a:lstStyle/>
        <a:p>
          <a:endParaRPr lang="en-US"/>
        </a:p>
      </dgm:t>
    </dgm:pt>
    <dgm:pt modelId="{B3A4748F-B626-E04F-91B0-C8CBE9037A7D}" type="pres">
      <dgm:prSet presAssocID="{098B7CE2-AC69-D142-BC65-2084D99FF105}" presName="Name0" presStyleCnt="0">
        <dgm:presLayoutVars>
          <dgm:chMax val="7"/>
          <dgm:chPref val="7"/>
          <dgm:dir/>
          <dgm:animLvl val="lvl"/>
        </dgm:presLayoutVars>
      </dgm:prSet>
      <dgm:spPr/>
    </dgm:pt>
    <dgm:pt modelId="{ED79E444-3587-1C44-A5CC-59CFCDA99652}" type="pres">
      <dgm:prSet presAssocID="{24BD5FFD-57B5-BB47-9EC9-58DBC844A200}" presName="Accent1" presStyleCnt="0"/>
      <dgm:spPr/>
    </dgm:pt>
    <dgm:pt modelId="{81210751-F2C1-C24C-BF1C-9CEA48880658}" type="pres">
      <dgm:prSet presAssocID="{24BD5FFD-57B5-BB47-9EC9-58DBC844A200}" presName="Accent" presStyleLbl="node1" presStyleIdx="0" presStyleCnt="3"/>
      <dgm:spPr>
        <a:solidFill>
          <a:schemeClr val="tx2"/>
        </a:solidFill>
      </dgm:spPr>
    </dgm:pt>
    <dgm:pt modelId="{A1C3832A-2C0B-C243-B102-A1DA519A2EDC}" type="pres">
      <dgm:prSet presAssocID="{24BD5FFD-57B5-BB47-9EC9-58DBC844A200}" presName="Parent1" presStyleLbl="revTx" presStyleIdx="0" presStyleCnt="3">
        <dgm:presLayoutVars>
          <dgm:chMax val="1"/>
          <dgm:chPref val="1"/>
          <dgm:bulletEnabled val="1"/>
        </dgm:presLayoutVars>
      </dgm:prSet>
      <dgm:spPr/>
    </dgm:pt>
    <dgm:pt modelId="{4FC1C09C-8995-DB47-B535-EB081DBFD614}" type="pres">
      <dgm:prSet presAssocID="{DC3959A7-843E-4349-803A-705789B3645B}" presName="Accent2" presStyleCnt="0"/>
      <dgm:spPr/>
    </dgm:pt>
    <dgm:pt modelId="{4F5769C4-F6D0-904A-A001-54FB9ED4D848}" type="pres">
      <dgm:prSet presAssocID="{DC3959A7-843E-4349-803A-705789B3645B}" presName="Accent" presStyleLbl="node1" presStyleIdx="1" presStyleCnt="3"/>
      <dgm:spPr>
        <a:solidFill>
          <a:schemeClr val="accent2"/>
        </a:solidFill>
      </dgm:spPr>
    </dgm:pt>
    <dgm:pt modelId="{4C224FB1-E350-B641-90A8-A6154D825C84}" type="pres">
      <dgm:prSet presAssocID="{DC3959A7-843E-4349-803A-705789B3645B}" presName="Parent2" presStyleLbl="revTx" presStyleIdx="1" presStyleCnt="3">
        <dgm:presLayoutVars>
          <dgm:chMax val="1"/>
          <dgm:chPref val="1"/>
          <dgm:bulletEnabled val="1"/>
        </dgm:presLayoutVars>
      </dgm:prSet>
      <dgm:spPr/>
    </dgm:pt>
    <dgm:pt modelId="{2BB27C21-9F27-5045-8D7B-2D20771AD315}" type="pres">
      <dgm:prSet presAssocID="{441680B2-E9ED-6A43-BF30-4E6A16C853C9}" presName="Accent3" presStyleCnt="0"/>
      <dgm:spPr/>
    </dgm:pt>
    <dgm:pt modelId="{4898D458-DE07-2D4B-B588-685CDFCBBD59}" type="pres">
      <dgm:prSet presAssocID="{441680B2-E9ED-6A43-BF30-4E6A16C853C9}" presName="Accent" presStyleLbl="node1" presStyleIdx="2" presStyleCnt="3"/>
      <dgm:spPr>
        <a:pattFill prst="wdDnDiag">
          <a:fgClr>
            <a:schemeClr val="accent1">
              <a:hueOff val="0"/>
              <a:satOff val="0"/>
              <a:lumOff val="0"/>
            </a:schemeClr>
          </a:fgClr>
          <a:bgClr>
            <a:schemeClr val="accent2"/>
          </a:bgClr>
        </a:pattFill>
        <a:ln>
          <a:solidFill>
            <a:schemeClr val="tx2"/>
          </a:solidFill>
        </a:ln>
      </dgm:spPr>
    </dgm:pt>
    <dgm:pt modelId="{27D26DC1-9442-A64E-A629-B7BB65369759}" type="pres">
      <dgm:prSet presAssocID="{441680B2-E9ED-6A43-BF30-4E6A16C853C9}" presName="Parent3" presStyleLbl="revTx" presStyleIdx="2" presStyleCnt="3">
        <dgm:presLayoutVars>
          <dgm:chMax val="1"/>
          <dgm:chPref val="1"/>
          <dgm:bulletEnabled val="1"/>
        </dgm:presLayoutVars>
      </dgm:prSet>
      <dgm:spPr/>
    </dgm:pt>
  </dgm:ptLst>
  <dgm:cxnLst>
    <dgm:cxn modelId="{64DB9731-5850-914B-8BF6-F3138BFF2EA3}" type="presOf" srcId="{24BD5FFD-57B5-BB47-9EC9-58DBC844A200}" destId="{A1C3832A-2C0B-C243-B102-A1DA519A2EDC}" srcOrd="0" destOrd="0" presId="urn:microsoft.com/office/officeart/2009/layout/CircleArrowProcess"/>
    <dgm:cxn modelId="{CCC69234-2093-304B-9985-3A5E94FA1AC3}" srcId="{098B7CE2-AC69-D142-BC65-2084D99FF105}" destId="{24BD5FFD-57B5-BB47-9EC9-58DBC844A200}" srcOrd="0" destOrd="0" parTransId="{0A7409E9-1F7C-6542-9436-8C99C82A345A}" sibTransId="{5B560244-1C08-DB4C-8388-043CFB9057BD}"/>
    <dgm:cxn modelId="{5689F550-5324-6743-AC56-6C1074D1F6A7}" type="presOf" srcId="{DC3959A7-843E-4349-803A-705789B3645B}" destId="{4C224FB1-E350-B641-90A8-A6154D825C84}" srcOrd="0" destOrd="0" presId="urn:microsoft.com/office/officeart/2009/layout/CircleArrowProcess"/>
    <dgm:cxn modelId="{13905967-75F8-D446-B5BF-D5B567494399}" type="presOf" srcId="{441680B2-E9ED-6A43-BF30-4E6A16C853C9}" destId="{27D26DC1-9442-A64E-A629-B7BB65369759}" srcOrd="0" destOrd="0" presId="urn:microsoft.com/office/officeart/2009/layout/CircleArrowProcess"/>
    <dgm:cxn modelId="{DACC1169-FA74-8142-A4BF-E31A46F62D17}" type="presOf" srcId="{098B7CE2-AC69-D142-BC65-2084D99FF105}" destId="{B3A4748F-B626-E04F-91B0-C8CBE9037A7D}" srcOrd="0" destOrd="0" presId="urn:microsoft.com/office/officeart/2009/layout/CircleArrowProcess"/>
    <dgm:cxn modelId="{5DAFA2DE-591C-8045-87AB-FD4692A83BC2}" srcId="{098B7CE2-AC69-D142-BC65-2084D99FF105}" destId="{441680B2-E9ED-6A43-BF30-4E6A16C853C9}" srcOrd="2" destOrd="0" parTransId="{F90A05CB-99FB-854F-9BEC-5843A81F4C27}" sibTransId="{85B228E4-E8C3-4D42-AF46-B58B26712729}"/>
    <dgm:cxn modelId="{3FDE73E2-D7CD-F24F-B185-61457B5C0A4F}" srcId="{098B7CE2-AC69-D142-BC65-2084D99FF105}" destId="{DC3959A7-843E-4349-803A-705789B3645B}" srcOrd="1" destOrd="0" parTransId="{DB7B9E98-ED69-6A45-8F9A-910DE95840D3}" sibTransId="{BFFED9E1-CC5C-F142-801F-F78E7338ADF6}"/>
    <dgm:cxn modelId="{C24322DF-27BC-E743-B1DE-25FF532FF6CF}" type="presParOf" srcId="{B3A4748F-B626-E04F-91B0-C8CBE9037A7D}" destId="{ED79E444-3587-1C44-A5CC-59CFCDA99652}" srcOrd="0" destOrd="0" presId="urn:microsoft.com/office/officeart/2009/layout/CircleArrowProcess"/>
    <dgm:cxn modelId="{7E2C0014-E671-9D41-9DD1-92FF635D2270}" type="presParOf" srcId="{ED79E444-3587-1C44-A5CC-59CFCDA99652}" destId="{81210751-F2C1-C24C-BF1C-9CEA48880658}" srcOrd="0" destOrd="0" presId="urn:microsoft.com/office/officeart/2009/layout/CircleArrowProcess"/>
    <dgm:cxn modelId="{98E6B00A-6B60-0446-B3BB-B451355F1EDC}" type="presParOf" srcId="{B3A4748F-B626-E04F-91B0-C8CBE9037A7D}" destId="{A1C3832A-2C0B-C243-B102-A1DA519A2EDC}" srcOrd="1" destOrd="0" presId="urn:microsoft.com/office/officeart/2009/layout/CircleArrowProcess"/>
    <dgm:cxn modelId="{D07500DF-609B-DD48-904B-2A7887338A5D}" type="presParOf" srcId="{B3A4748F-B626-E04F-91B0-C8CBE9037A7D}" destId="{4FC1C09C-8995-DB47-B535-EB081DBFD614}" srcOrd="2" destOrd="0" presId="urn:microsoft.com/office/officeart/2009/layout/CircleArrowProcess"/>
    <dgm:cxn modelId="{574B77A6-4052-7C48-9EE4-6435FC239E03}" type="presParOf" srcId="{4FC1C09C-8995-DB47-B535-EB081DBFD614}" destId="{4F5769C4-F6D0-904A-A001-54FB9ED4D848}" srcOrd="0" destOrd="0" presId="urn:microsoft.com/office/officeart/2009/layout/CircleArrowProcess"/>
    <dgm:cxn modelId="{616BE4B9-EE99-4E48-83DD-04D96E6A1E72}" type="presParOf" srcId="{B3A4748F-B626-E04F-91B0-C8CBE9037A7D}" destId="{4C224FB1-E350-B641-90A8-A6154D825C84}" srcOrd="3" destOrd="0" presId="urn:microsoft.com/office/officeart/2009/layout/CircleArrowProcess"/>
    <dgm:cxn modelId="{9DF77F6E-D853-DD48-BE3F-2F082CD67A0A}" type="presParOf" srcId="{B3A4748F-B626-E04F-91B0-C8CBE9037A7D}" destId="{2BB27C21-9F27-5045-8D7B-2D20771AD315}" srcOrd="4" destOrd="0" presId="urn:microsoft.com/office/officeart/2009/layout/CircleArrowProcess"/>
    <dgm:cxn modelId="{2AF707DD-9E54-4F41-85A9-99A27A85FFD6}" type="presParOf" srcId="{2BB27C21-9F27-5045-8D7B-2D20771AD315}" destId="{4898D458-DE07-2D4B-B588-685CDFCBBD59}" srcOrd="0" destOrd="0" presId="urn:microsoft.com/office/officeart/2009/layout/CircleArrowProcess"/>
    <dgm:cxn modelId="{1D7A6E9B-E153-6A40-BD2D-46E40013D8D5}" type="presParOf" srcId="{B3A4748F-B626-E04F-91B0-C8CBE9037A7D}" destId="{27D26DC1-9442-A64E-A629-B7BB6536975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62185-B179-9E40-8412-F234779CDF37}" type="doc">
      <dgm:prSet loTypeId="urn:microsoft.com/office/officeart/2008/layout/AlternatingPictureBlocks" loCatId="" qsTypeId="urn:microsoft.com/office/officeart/2005/8/quickstyle/simple1" qsCatId="simple" csTypeId="urn:microsoft.com/office/officeart/2005/8/colors/colorful1" csCatId="colorful" phldr="1"/>
      <dgm:spPr/>
      <dgm:t>
        <a:bodyPr/>
        <a:lstStyle/>
        <a:p>
          <a:endParaRPr lang="en-US"/>
        </a:p>
      </dgm:t>
    </dgm:pt>
    <dgm:pt modelId="{69EAB62F-C0BB-904D-838A-E826CFEF12BA}">
      <dgm:prSet phldrT="[Text]"/>
      <dgm:spPr/>
      <dgm:t>
        <a:bodyPr/>
        <a:lstStyle/>
        <a:p>
          <a:r>
            <a:rPr lang="en-US" dirty="0"/>
            <a:t>Military Spouse Employment</a:t>
          </a:r>
        </a:p>
      </dgm:t>
    </dgm:pt>
    <dgm:pt modelId="{791E503F-462E-2A4E-B57F-1E7F992E43AC}" type="parTrans" cxnId="{ED27A3F4-2260-3E4F-8484-F642784A28A4}">
      <dgm:prSet/>
      <dgm:spPr/>
      <dgm:t>
        <a:bodyPr/>
        <a:lstStyle/>
        <a:p>
          <a:endParaRPr lang="en-US"/>
        </a:p>
      </dgm:t>
    </dgm:pt>
    <dgm:pt modelId="{5E7D0A99-A828-6042-9467-EBC4D8D02878}" type="sibTrans" cxnId="{ED27A3F4-2260-3E4F-8484-F642784A28A4}">
      <dgm:prSet/>
      <dgm:spPr/>
      <dgm:t>
        <a:bodyPr/>
        <a:lstStyle/>
        <a:p>
          <a:endParaRPr lang="en-US"/>
        </a:p>
      </dgm:t>
    </dgm:pt>
    <dgm:pt modelId="{B54DE6A5-8978-5045-B722-D7866A2845B4}">
      <dgm:prSet phldrT="[Text]"/>
      <dgm:spPr/>
      <dgm:t>
        <a:bodyPr/>
        <a:lstStyle/>
        <a:p>
          <a:r>
            <a:rPr lang="en-US" dirty="0"/>
            <a:t>Financial Wellness</a:t>
          </a:r>
        </a:p>
      </dgm:t>
    </dgm:pt>
    <dgm:pt modelId="{54459234-15DC-AB47-8E24-E6A6DCBE1753}" type="parTrans" cxnId="{1930444D-BA33-314A-854A-019C8C9914B7}">
      <dgm:prSet/>
      <dgm:spPr/>
      <dgm:t>
        <a:bodyPr/>
        <a:lstStyle/>
        <a:p>
          <a:endParaRPr lang="en-US"/>
        </a:p>
      </dgm:t>
    </dgm:pt>
    <dgm:pt modelId="{C5A5504D-9CCF-764E-BCD4-BA8613980C6D}" type="sibTrans" cxnId="{1930444D-BA33-314A-854A-019C8C9914B7}">
      <dgm:prSet/>
      <dgm:spPr/>
      <dgm:t>
        <a:bodyPr/>
        <a:lstStyle/>
        <a:p>
          <a:endParaRPr lang="en-US"/>
        </a:p>
      </dgm:t>
    </dgm:pt>
    <dgm:pt modelId="{981BABED-8112-D245-B64E-777D86042461}">
      <dgm:prSet phldrT="[Text]"/>
      <dgm:spPr/>
      <dgm:t>
        <a:bodyPr/>
        <a:lstStyle/>
        <a:p>
          <a:r>
            <a:rPr lang="en-US" dirty="0"/>
            <a:t>Mental Health</a:t>
          </a:r>
        </a:p>
      </dgm:t>
    </dgm:pt>
    <dgm:pt modelId="{20835258-5233-4044-ABEC-0B8971E5A448}" type="parTrans" cxnId="{BFE913B6-4259-C446-BC8F-312B2E12438F}">
      <dgm:prSet/>
      <dgm:spPr/>
      <dgm:t>
        <a:bodyPr/>
        <a:lstStyle/>
        <a:p>
          <a:endParaRPr lang="en-US"/>
        </a:p>
      </dgm:t>
    </dgm:pt>
    <dgm:pt modelId="{C32665A4-9811-8041-BF87-F138870379A1}" type="sibTrans" cxnId="{BFE913B6-4259-C446-BC8F-312B2E12438F}">
      <dgm:prSet/>
      <dgm:spPr/>
      <dgm:t>
        <a:bodyPr/>
        <a:lstStyle/>
        <a:p>
          <a:endParaRPr lang="en-US"/>
        </a:p>
      </dgm:t>
    </dgm:pt>
    <dgm:pt modelId="{B6BE70E1-D997-5746-8E32-E85BD26C38AA}">
      <dgm:prSet/>
      <dgm:spPr/>
      <dgm:t>
        <a:bodyPr/>
        <a:lstStyle/>
        <a:p>
          <a:r>
            <a:rPr lang="en-US" dirty="0"/>
            <a:t>Community Connection</a:t>
          </a:r>
        </a:p>
      </dgm:t>
    </dgm:pt>
    <dgm:pt modelId="{DF413EF3-7C33-AA4C-A0FD-CEACA24C552A}" type="parTrans" cxnId="{5CBF2C35-B058-064C-9F6B-9052B096941E}">
      <dgm:prSet/>
      <dgm:spPr/>
      <dgm:t>
        <a:bodyPr/>
        <a:lstStyle/>
        <a:p>
          <a:endParaRPr lang="en-US"/>
        </a:p>
      </dgm:t>
    </dgm:pt>
    <dgm:pt modelId="{A86D0ACD-5BEB-E540-962A-AF2C55D74FCA}" type="sibTrans" cxnId="{5CBF2C35-B058-064C-9F6B-9052B096941E}">
      <dgm:prSet/>
      <dgm:spPr/>
      <dgm:t>
        <a:bodyPr/>
        <a:lstStyle/>
        <a:p>
          <a:endParaRPr lang="en-US"/>
        </a:p>
      </dgm:t>
    </dgm:pt>
    <dgm:pt modelId="{B08302CB-0D67-AC48-B2CE-F13EBA9627BA}" type="pres">
      <dgm:prSet presAssocID="{34A62185-B179-9E40-8412-F234779CDF37}" presName="linearFlow" presStyleCnt="0">
        <dgm:presLayoutVars>
          <dgm:dir/>
          <dgm:resizeHandles val="exact"/>
        </dgm:presLayoutVars>
      </dgm:prSet>
      <dgm:spPr/>
    </dgm:pt>
    <dgm:pt modelId="{24C0C5A5-8044-534A-BF27-8A7628423A56}" type="pres">
      <dgm:prSet presAssocID="{69EAB62F-C0BB-904D-838A-E826CFEF12BA}" presName="comp" presStyleCnt="0"/>
      <dgm:spPr/>
    </dgm:pt>
    <dgm:pt modelId="{85DE6D67-1FBF-764B-A6FE-26BAE60EFC8A}" type="pres">
      <dgm:prSet presAssocID="{69EAB62F-C0BB-904D-838A-E826CFEF12BA}" presName="rect2" presStyleLbl="node1" presStyleIdx="0" presStyleCnt="4">
        <dgm:presLayoutVars>
          <dgm:bulletEnabled val="1"/>
        </dgm:presLayoutVars>
      </dgm:prSet>
      <dgm:spPr/>
    </dgm:pt>
    <dgm:pt modelId="{E674B679-5908-DB4C-9955-4E64E4AFD52B}" type="pres">
      <dgm:prSet presAssocID="{69EAB62F-C0BB-904D-838A-E826CFEF12BA}" presName="rect1" presStyleLbl="lnNode1" presStyleIdx="0" presStyleCnt="4"/>
      <dgm:spPr/>
    </dgm:pt>
    <dgm:pt modelId="{B935DCE1-F69F-8F42-A7D2-99160AD32BA8}" type="pres">
      <dgm:prSet presAssocID="{5E7D0A99-A828-6042-9467-EBC4D8D02878}" presName="sibTrans" presStyleCnt="0"/>
      <dgm:spPr/>
    </dgm:pt>
    <dgm:pt modelId="{D46EC7FC-59DD-9245-B211-36C17A4F3A51}" type="pres">
      <dgm:prSet presAssocID="{B54DE6A5-8978-5045-B722-D7866A2845B4}" presName="comp" presStyleCnt="0"/>
      <dgm:spPr/>
    </dgm:pt>
    <dgm:pt modelId="{0206559D-3F0A-A042-A4EF-6D9978D20177}" type="pres">
      <dgm:prSet presAssocID="{B54DE6A5-8978-5045-B722-D7866A2845B4}" presName="rect2" presStyleLbl="node1" presStyleIdx="1" presStyleCnt="4">
        <dgm:presLayoutVars>
          <dgm:bulletEnabled val="1"/>
        </dgm:presLayoutVars>
      </dgm:prSet>
      <dgm:spPr/>
    </dgm:pt>
    <dgm:pt modelId="{74E5DFBA-279A-AF45-A604-FE27A0365EAB}" type="pres">
      <dgm:prSet presAssocID="{B54DE6A5-8978-5045-B722-D7866A2845B4}" presName="rect1" presStyleLbl="lnNode1" presStyleIdx="1" presStyleCnt="4"/>
      <dgm:spPr/>
    </dgm:pt>
    <dgm:pt modelId="{667E3007-A9A0-2743-9A69-5B4265EDFADD}" type="pres">
      <dgm:prSet presAssocID="{C5A5504D-9CCF-764E-BCD4-BA8613980C6D}" presName="sibTrans" presStyleCnt="0"/>
      <dgm:spPr/>
    </dgm:pt>
    <dgm:pt modelId="{BFB6C85E-A800-A24B-B42D-7AC6DF677ED7}" type="pres">
      <dgm:prSet presAssocID="{981BABED-8112-D245-B64E-777D86042461}" presName="comp" presStyleCnt="0"/>
      <dgm:spPr/>
    </dgm:pt>
    <dgm:pt modelId="{7F913C15-E52C-BD44-BC74-FF4016905477}" type="pres">
      <dgm:prSet presAssocID="{981BABED-8112-D245-B64E-777D86042461}" presName="rect2" presStyleLbl="node1" presStyleIdx="2" presStyleCnt="4" custScaleX="100023">
        <dgm:presLayoutVars>
          <dgm:bulletEnabled val="1"/>
        </dgm:presLayoutVars>
      </dgm:prSet>
      <dgm:spPr/>
    </dgm:pt>
    <dgm:pt modelId="{C12C2760-CB7E-EA41-9D4A-65D0B287AA45}" type="pres">
      <dgm:prSet presAssocID="{981BABED-8112-D245-B64E-777D86042461}" presName="rect1" presStyleLbl="lnNode1" presStyleIdx="2" presStyleCnt="4"/>
      <dgm:spPr/>
    </dgm:pt>
    <dgm:pt modelId="{B0F1D957-6FA5-F841-B2A5-3DE098FC56F3}" type="pres">
      <dgm:prSet presAssocID="{C32665A4-9811-8041-BF87-F138870379A1}" presName="sibTrans" presStyleCnt="0"/>
      <dgm:spPr/>
    </dgm:pt>
    <dgm:pt modelId="{F1494559-F41C-4D49-B55E-A89B82759E3E}" type="pres">
      <dgm:prSet presAssocID="{B6BE70E1-D997-5746-8E32-E85BD26C38AA}" presName="comp" presStyleCnt="0"/>
      <dgm:spPr/>
    </dgm:pt>
    <dgm:pt modelId="{B34533C4-83F5-B94E-ADF3-7743C7CCEEA9}" type="pres">
      <dgm:prSet presAssocID="{B6BE70E1-D997-5746-8E32-E85BD26C38AA}" presName="rect2" presStyleLbl="node1" presStyleIdx="3" presStyleCnt="4">
        <dgm:presLayoutVars>
          <dgm:bulletEnabled val="1"/>
        </dgm:presLayoutVars>
      </dgm:prSet>
      <dgm:spPr/>
    </dgm:pt>
    <dgm:pt modelId="{7DE7179F-A86B-394C-80AB-1A6305E8DDAD}" type="pres">
      <dgm:prSet presAssocID="{B6BE70E1-D997-5746-8E32-E85BD26C38AA}" presName="rect1" presStyleLbl="lnNode1" presStyleIdx="3" presStyleCnt="4"/>
      <dgm:spPr/>
    </dgm:pt>
  </dgm:ptLst>
  <dgm:cxnLst>
    <dgm:cxn modelId="{6356C40C-34DC-8E47-82D8-9CFCCFDCF1AD}" type="presOf" srcId="{981BABED-8112-D245-B64E-777D86042461}" destId="{7F913C15-E52C-BD44-BC74-FF4016905477}" srcOrd="0" destOrd="0" presId="urn:microsoft.com/office/officeart/2008/layout/AlternatingPictureBlocks"/>
    <dgm:cxn modelId="{5CBF2C35-B058-064C-9F6B-9052B096941E}" srcId="{34A62185-B179-9E40-8412-F234779CDF37}" destId="{B6BE70E1-D997-5746-8E32-E85BD26C38AA}" srcOrd="3" destOrd="0" parTransId="{DF413EF3-7C33-AA4C-A0FD-CEACA24C552A}" sibTransId="{A86D0ACD-5BEB-E540-962A-AF2C55D74FCA}"/>
    <dgm:cxn modelId="{1930444D-BA33-314A-854A-019C8C9914B7}" srcId="{34A62185-B179-9E40-8412-F234779CDF37}" destId="{B54DE6A5-8978-5045-B722-D7866A2845B4}" srcOrd="1" destOrd="0" parTransId="{54459234-15DC-AB47-8E24-E6A6DCBE1753}" sibTransId="{C5A5504D-9CCF-764E-BCD4-BA8613980C6D}"/>
    <dgm:cxn modelId="{99D82F4F-00C1-C948-BE48-A7C99F8BA358}" type="presOf" srcId="{B6BE70E1-D997-5746-8E32-E85BD26C38AA}" destId="{B34533C4-83F5-B94E-ADF3-7743C7CCEEA9}" srcOrd="0" destOrd="0" presId="urn:microsoft.com/office/officeart/2008/layout/AlternatingPictureBlocks"/>
    <dgm:cxn modelId="{803F996B-67EF-F74B-BA93-C80AF310518E}" type="presOf" srcId="{B54DE6A5-8978-5045-B722-D7866A2845B4}" destId="{0206559D-3F0A-A042-A4EF-6D9978D20177}" srcOrd="0" destOrd="0" presId="urn:microsoft.com/office/officeart/2008/layout/AlternatingPictureBlocks"/>
    <dgm:cxn modelId="{BFE913B6-4259-C446-BC8F-312B2E12438F}" srcId="{34A62185-B179-9E40-8412-F234779CDF37}" destId="{981BABED-8112-D245-B64E-777D86042461}" srcOrd="2" destOrd="0" parTransId="{20835258-5233-4044-ABEC-0B8971E5A448}" sibTransId="{C32665A4-9811-8041-BF87-F138870379A1}"/>
    <dgm:cxn modelId="{F1A966D1-D5A3-0349-86C9-B61E901A51D6}" type="presOf" srcId="{34A62185-B179-9E40-8412-F234779CDF37}" destId="{B08302CB-0D67-AC48-B2CE-F13EBA9627BA}" srcOrd="0" destOrd="0" presId="urn:microsoft.com/office/officeart/2008/layout/AlternatingPictureBlocks"/>
    <dgm:cxn modelId="{9A9054F4-4C1D-5145-9BAB-6C86C0E15967}" type="presOf" srcId="{69EAB62F-C0BB-904D-838A-E826CFEF12BA}" destId="{85DE6D67-1FBF-764B-A6FE-26BAE60EFC8A}" srcOrd="0" destOrd="0" presId="urn:microsoft.com/office/officeart/2008/layout/AlternatingPictureBlocks"/>
    <dgm:cxn modelId="{ED27A3F4-2260-3E4F-8484-F642784A28A4}" srcId="{34A62185-B179-9E40-8412-F234779CDF37}" destId="{69EAB62F-C0BB-904D-838A-E826CFEF12BA}" srcOrd="0" destOrd="0" parTransId="{791E503F-462E-2A4E-B57F-1E7F992E43AC}" sibTransId="{5E7D0A99-A828-6042-9467-EBC4D8D02878}"/>
    <dgm:cxn modelId="{5CA31649-DC84-4545-9CBB-DEE78D01FBFA}" type="presParOf" srcId="{B08302CB-0D67-AC48-B2CE-F13EBA9627BA}" destId="{24C0C5A5-8044-534A-BF27-8A7628423A56}" srcOrd="0" destOrd="0" presId="urn:microsoft.com/office/officeart/2008/layout/AlternatingPictureBlocks"/>
    <dgm:cxn modelId="{197D5190-4DD0-6540-B370-7E116999F84E}" type="presParOf" srcId="{24C0C5A5-8044-534A-BF27-8A7628423A56}" destId="{85DE6D67-1FBF-764B-A6FE-26BAE60EFC8A}" srcOrd="0" destOrd="0" presId="urn:microsoft.com/office/officeart/2008/layout/AlternatingPictureBlocks"/>
    <dgm:cxn modelId="{AD07EB1F-5983-3140-99A0-2D485DEA8D37}" type="presParOf" srcId="{24C0C5A5-8044-534A-BF27-8A7628423A56}" destId="{E674B679-5908-DB4C-9955-4E64E4AFD52B}" srcOrd="1" destOrd="0" presId="urn:microsoft.com/office/officeart/2008/layout/AlternatingPictureBlocks"/>
    <dgm:cxn modelId="{C053CC2F-97E4-E044-B70B-C2B531746EFA}" type="presParOf" srcId="{B08302CB-0D67-AC48-B2CE-F13EBA9627BA}" destId="{B935DCE1-F69F-8F42-A7D2-99160AD32BA8}" srcOrd="1" destOrd="0" presId="urn:microsoft.com/office/officeart/2008/layout/AlternatingPictureBlocks"/>
    <dgm:cxn modelId="{BA1E67F7-767E-9A47-A659-984062EAF60C}" type="presParOf" srcId="{B08302CB-0D67-AC48-B2CE-F13EBA9627BA}" destId="{D46EC7FC-59DD-9245-B211-36C17A4F3A51}" srcOrd="2" destOrd="0" presId="urn:microsoft.com/office/officeart/2008/layout/AlternatingPictureBlocks"/>
    <dgm:cxn modelId="{73645282-C84E-6742-97FF-A91DBFD21498}" type="presParOf" srcId="{D46EC7FC-59DD-9245-B211-36C17A4F3A51}" destId="{0206559D-3F0A-A042-A4EF-6D9978D20177}" srcOrd="0" destOrd="0" presId="urn:microsoft.com/office/officeart/2008/layout/AlternatingPictureBlocks"/>
    <dgm:cxn modelId="{E49D55FF-16FE-D649-9FD4-CE25716B1E31}" type="presParOf" srcId="{D46EC7FC-59DD-9245-B211-36C17A4F3A51}" destId="{74E5DFBA-279A-AF45-A604-FE27A0365EAB}" srcOrd="1" destOrd="0" presId="urn:microsoft.com/office/officeart/2008/layout/AlternatingPictureBlocks"/>
    <dgm:cxn modelId="{0BF79A5E-268D-C542-A786-390A99C649F8}" type="presParOf" srcId="{B08302CB-0D67-AC48-B2CE-F13EBA9627BA}" destId="{667E3007-A9A0-2743-9A69-5B4265EDFADD}" srcOrd="3" destOrd="0" presId="urn:microsoft.com/office/officeart/2008/layout/AlternatingPictureBlocks"/>
    <dgm:cxn modelId="{75F021CF-D768-0C4C-854F-317CC1F46B4D}" type="presParOf" srcId="{B08302CB-0D67-AC48-B2CE-F13EBA9627BA}" destId="{BFB6C85E-A800-A24B-B42D-7AC6DF677ED7}" srcOrd="4" destOrd="0" presId="urn:microsoft.com/office/officeart/2008/layout/AlternatingPictureBlocks"/>
    <dgm:cxn modelId="{81F5FAF2-0DBD-4F46-8812-C9BA4FC67B67}" type="presParOf" srcId="{BFB6C85E-A800-A24B-B42D-7AC6DF677ED7}" destId="{7F913C15-E52C-BD44-BC74-FF4016905477}" srcOrd="0" destOrd="0" presId="urn:microsoft.com/office/officeart/2008/layout/AlternatingPictureBlocks"/>
    <dgm:cxn modelId="{7C6959A2-01ED-1042-90EF-B5C9F016A55C}" type="presParOf" srcId="{BFB6C85E-A800-A24B-B42D-7AC6DF677ED7}" destId="{C12C2760-CB7E-EA41-9D4A-65D0B287AA45}" srcOrd="1" destOrd="0" presId="urn:microsoft.com/office/officeart/2008/layout/AlternatingPictureBlocks"/>
    <dgm:cxn modelId="{26EAE9F9-62B8-D448-BE3A-DCF4A0DF9C6E}" type="presParOf" srcId="{B08302CB-0D67-AC48-B2CE-F13EBA9627BA}" destId="{B0F1D957-6FA5-F841-B2A5-3DE098FC56F3}" srcOrd="5" destOrd="0" presId="urn:microsoft.com/office/officeart/2008/layout/AlternatingPictureBlocks"/>
    <dgm:cxn modelId="{9E541881-609B-024F-BCAD-A7C1A176B648}" type="presParOf" srcId="{B08302CB-0D67-AC48-B2CE-F13EBA9627BA}" destId="{F1494559-F41C-4D49-B55E-A89B82759E3E}" srcOrd="6" destOrd="0" presId="urn:microsoft.com/office/officeart/2008/layout/AlternatingPictureBlocks"/>
    <dgm:cxn modelId="{4FA1968E-D1B1-2A4F-B2C4-D154A40ED446}" type="presParOf" srcId="{F1494559-F41C-4D49-B55E-A89B82759E3E}" destId="{B34533C4-83F5-B94E-ADF3-7743C7CCEEA9}" srcOrd="0" destOrd="0" presId="urn:microsoft.com/office/officeart/2008/layout/AlternatingPictureBlocks"/>
    <dgm:cxn modelId="{5C6F93A9-D0C5-6E44-A4EE-BEA74A5576E4}" type="presParOf" srcId="{F1494559-F41C-4D49-B55E-A89B82759E3E}" destId="{7DE7179F-A86B-394C-80AB-1A6305E8DDAD}"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0751-F2C1-C24C-BF1C-9CEA48880658}">
      <dsp:nvSpPr>
        <dsp:cNvPr id="0" name=""/>
        <dsp:cNvSpPr/>
      </dsp:nvSpPr>
      <dsp:spPr>
        <a:xfrm>
          <a:off x="1943028" y="0"/>
          <a:ext cx="3300938" cy="3301441"/>
        </a:xfrm>
        <a:prstGeom prst="circularArrow">
          <a:avLst>
            <a:gd name="adj1" fmla="val 10980"/>
            <a:gd name="adj2" fmla="val 1142322"/>
            <a:gd name="adj3" fmla="val 4500000"/>
            <a:gd name="adj4" fmla="val 108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3832A-2C0B-C243-B102-A1DA519A2EDC}">
      <dsp:nvSpPr>
        <dsp:cNvPr id="0" name=""/>
        <dsp:cNvSpPr/>
      </dsp:nvSpPr>
      <dsp:spPr>
        <a:xfrm>
          <a:off x="2672644" y="1191920"/>
          <a:ext cx="1834268"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Military </a:t>
          </a:r>
          <a:r>
            <a:rPr lang="en-US" sz="2100" kern="1200"/>
            <a:t>instiution</a:t>
          </a:r>
        </a:p>
      </dsp:txBody>
      <dsp:txXfrm>
        <a:off x="2672644" y="1191920"/>
        <a:ext cx="1834268" cy="916914"/>
      </dsp:txXfrm>
    </dsp:sp>
    <dsp:sp modelId="{4F5769C4-F6D0-904A-A001-54FB9ED4D848}">
      <dsp:nvSpPr>
        <dsp:cNvPr id="0" name=""/>
        <dsp:cNvSpPr/>
      </dsp:nvSpPr>
      <dsp:spPr>
        <a:xfrm>
          <a:off x="1026204" y="1896922"/>
          <a:ext cx="3300938" cy="3301441"/>
        </a:xfrm>
        <a:prstGeom prst="leftCircularArrow">
          <a:avLst>
            <a:gd name="adj1" fmla="val 10980"/>
            <a:gd name="adj2" fmla="val 1142322"/>
            <a:gd name="adj3" fmla="val 6300000"/>
            <a:gd name="adj4" fmla="val 18900000"/>
            <a:gd name="adj5" fmla="val 125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24FB1-E350-B641-90A8-A6154D825C84}">
      <dsp:nvSpPr>
        <dsp:cNvPr id="0" name=""/>
        <dsp:cNvSpPr/>
      </dsp:nvSpPr>
      <dsp:spPr>
        <a:xfrm>
          <a:off x="1759539" y="3099816"/>
          <a:ext cx="1834268"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Servicemembers</a:t>
          </a:r>
        </a:p>
      </dsp:txBody>
      <dsp:txXfrm>
        <a:off x="1759539" y="3099816"/>
        <a:ext cx="1834268" cy="916914"/>
      </dsp:txXfrm>
    </dsp:sp>
    <dsp:sp modelId="{4898D458-DE07-2D4B-B588-685CDFCBBD59}">
      <dsp:nvSpPr>
        <dsp:cNvPr id="0" name=""/>
        <dsp:cNvSpPr/>
      </dsp:nvSpPr>
      <dsp:spPr>
        <a:xfrm>
          <a:off x="2177968" y="4020845"/>
          <a:ext cx="2836017" cy="2837154"/>
        </a:xfrm>
        <a:prstGeom prst="blockArc">
          <a:avLst>
            <a:gd name="adj1" fmla="val 13500000"/>
            <a:gd name="adj2" fmla="val 10800000"/>
            <a:gd name="adj3" fmla="val 12740"/>
          </a:avLst>
        </a:prstGeom>
        <a:pattFill prst="wdDnDiag">
          <a:fgClr>
            <a:schemeClr val="accent1">
              <a:hueOff val="0"/>
              <a:satOff val="0"/>
              <a:lumOff val="0"/>
            </a:schemeClr>
          </a:fgClr>
          <a:bgClr>
            <a:schemeClr val="accent2"/>
          </a:bgClr>
        </a:patt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27D26DC1-9442-A64E-A629-B7BB65369759}">
      <dsp:nvSpPr>
        <dsp:cNvPr id="0" name=""/>
        <dsp:cNvSpPr/>
      </dsp:nvSpPr>
      <dsp:spPr>
        <a:xfrm>
          <a:off x="2676983" y="5010454"/>
          <a:ext cx="1834268"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Spouses, Children, Family Members</a:t>
          </a:r>
        </a:p>
      </dsp:txBody>
      <dsp:txXfrm>
        <a:off x="2676983" y="5010454"/>
        <a:ext cx="1834268" cy="916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E6D67-1FBF-764B-A6FE-26BAE60EFC8A}">
      <dsp:nvSpPr>
        <dsp:cNvPr id="0" name=""/>
        <dsp:cNvSpPr/>
      </dsp:nvSpPr>
      <dsp:spPr>
        <a:xfrm>
          <a:off x="3802561" y="4906"/>
          <a:ext cx="3318510" cy="15009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Military Spouse Employment</a:t>
          </a:r>
        </a:p>
      </dsp:txBody>
      <dsp:txXfrm>
        <a:off x="3802561" y="4906"/>
        <a:ext cx="3318510" cy="1500909"/>
      </dsp:txXfrm>
    </dsp:sp>
    <dsp:sp modelId="{E674B679-5908-DB4C-9955-4E64E4AFD52B}">
      <dsp:nvSpPr>
        <dsp:cNvPr id="0" name=""/>
        <dsp:cNvSpPr/>
      </dsp:nvSpPr>
      <dsp:spPr>
        <a:xfrm>
          <a:off x="2168071" y="4906"/>
          <a:ext cx="1485900" cy="15009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6559D-3F0A-A042-A4EF-6D9978D20177}">
      <dsp:nvSpPr>
        <dsp:cNvPr id="0" name=""/>
        <dsp:cNvSpPr/>
      </dsp:nvSpPr>
      <dsp:spPr>
        <a:xfrm>
          <a:off x="2168071" y="1753465"/>
          <a:ext cx="3318510" cy="15009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Financial Wellness</a:t>
          </a:r>
        </a:p>
      </dsp:txBody>
      <dsp:txXfrm>
        <a:off x="2168071" y="1753465"/>
        <a:ext cx="3318510" cy="1500909"/>
      </dsp:txXfrm>
    </dsp:sp>
    <dsp:sp modelId="{74E5DFBA-279A-AF45-A604-FE27A0365EAB}">
      <dsp:nvSpPr>
        <dsp:cNvPr id="0" name=""/>
        <dsp:cNvSpPr/>
      </dsp:nvSpPr>
      <dsp:spPr>
        <a:xfrm>
          <a:off x="5635171" y="1753465"/>
          <a:ext cx="1485900" cy="15009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13C15-E52C-BD44-BC74-FF4016905477}">
      <dsp:nvSpPr>
        <dsp:cNvPr id="0" name=""/>
        <dsp:cNvSpPr/>
      </dsp:nvSpPr>
      <dsp:spPr>
        <a:xfrm>
          <a:off x="3801989" y="3502025"/>
          <a:ext cx="3319273" cy="15009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Mental Health</a:t>
          </a:r>
        </a:p>
      </dsp:txBody>
      <dsp:txXfrm>
        <a:off x="3801989" y="3502025"/>
        <a:ext cx="3319273" cy="1500909"/>
      </dsp:txXfrm>
    </dsp:sp>
    <dsp:sp modelId="{C12C2760-CB7E-EA41-9D4A-65D0B287AA45}">
      <dsp:nvSpPr>
        <dsp:cNvPr id="0" name=""/>
        <dsp:cNvSpPr/>
      </dsp:nvSpPr>
      <dsp:spPr>
        <a:xfrm>
          <a:off x="2167880" y="3502025"/>
          <a:ext cx="1485900" cy="15009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533C4-83F5-B94E-ADF3-7743C7CCEEA9}">
      <dsp:nvSpPr>
        <dsp:cNvPr id="0" name=""/>
        <dsp:cNvSpPr/>
      </dsp:nvSpPr>
      <dsp:spPr>
        <a:xfrm>
          <a:off x="2168071" y="5250584"/>
          <a:ext cx="3318510" cy="15009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Community Connection</a:t>
          </a:r>
        </a:p>
      </dsp:txBody>
      <dsp:txXfrm>
        <a:off x="2168071" y="5250584"/>
        <a:ext cx="3318510" cy="1500909"/>
      </dsp:txXfrm>
    </dsp:sp>
    <dsp:sp modelId="{7DE7179F-A86B-394C-80AB-1A6305E8DDAD}">
      <dsp:nvSpPr>
        <dsp:cNvPr id="0" name=""/>
        <dsp:cNvSpPr/>
      </dsp:nvSpPr>
      <dsp:spPr>
        <a:xfrm>
          <a:off x="5635171" y="5250584"/>
          <a:ext cx="1485900" cy="15009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076001-417A-8348-92AD-0DF5604B3567}" type="datetimeFigureOut">
              <a:rPr lang="en-US" smtClean="0"/>
              <a:t>3/31/19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09932C-BD4E-2246-8BBD-8654A1613251}" type="slidenum">
              <a:rPr lang="en-US" smtClean="0"/>
              <a:t>‹#›</a:t>
            </a:fld>
            <a:endParaRPr lang="en-US"/>
          </a:p>
        </p:txBody>
      </p:sp>
    </p:spTree>
    <p:extLst>
      <p:ext uri="{BB962C8B-B14F-4D97-AF65-F5344CB8AC3E}">
        <p14:creationId xmlns:p14="http://schemas.microsoft.com/office/powerpoint/2010/main" val="2199691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D040B-5B34-2443-90B5-D936A39D9839}" type="datetimeFigureOut">
              <a:rPr lang="en-US" smtClean="0"/>
              <a:t>3/31/19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23AD5-E391-954F-91DB-EBBBA3ECB80F}" type="slidenum">
              <a:rPr lang="en-US" smtClean="0"/>
              <a:t>‹#›</a:t>
            </a:fld>
            <a:endParaRPr lang="en-US"/>
          </a:p>
        </p:txBody>
      </p:sp>
    </p:spTree>
    <p:extLst>
      <p:ext uri="{BB962C8B-B14F-4D97-AF65-F5344CB8AC3E}">
        <p14:creationId xmlns:p14="http://schemas.microsoft.com/office/powerpoint/2010/main" val="668362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23AD5-E391-954F-91DB-EBBBA3ECB80F}" type="slidenum">
              <a:rPr lang="en-US" smtClean="0"/>
              <a:t>1</a:t>
            </a:fld>
            <a:endParaRPr lang="en-US"/>
          </a:p>
        </p:txBody>
      </p:sp>
    </p:spTree>
    <p:extLst>
      <p:ext uri="{BB962C8B-B14F-4D97-AF65-F5344CB8AC3E}">
        <p14:creationId xmlns:p14="http://schemas.microsoft.com/office/powerpoint/2010/main" val="52343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23AD5-E391-954F-91DB-EBBBA3ECB80F}" type="slidenum">
              <a:rPr lang="en-US" smtClean="0"/>
              <a:t>2</a:t>
            </a:fld>
            <a:endParaRPr lang="en-US"/>
          </a:p>
        </p:txBody>
      </p:sp>
    </p:spTree>
    <p:extLst>
      <p:ext uri="{BB962C8B-B14F-4D97-AF65-F5344CB8AC3E}">
        <p14:creationId xmlns:p14="http://schemas.microsoft.com/office/powerpoint/2010/main" val="98302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sociological imagination is “the ability to see the relationship between individual experiences and the larger society” (Kendall 1998: 7). Mills wrote that the “task of sociology is to realize that individual circumstances are inextricably linked to the structure of society”, which “enables us to grasp history and biography and the relations between the two within society (</a:t>
            </a:r>
            <a:r>
              <a:rPr lang="en-US" sz="1200" kern="1200" dirty="0" err="1">
                <a:solidFill>
                  <a:schemeClr val="tx1"/>
                </a:solidFill>
                <a:effectLst/>
                <a:latin typeface="+mn-lt"/>
                <a:ea typeface="+mn-ea"/>
                <a:cs typeface="+mn-cs"/>
              </a:rPr>
              <a:t>Eitzen</a:t>
            </a:r>
            <a:r>
              <a:rPr lang="en-US" sz="1200" kern="1200" dirty="0">
                <a:solidFill>
                  <a:schemeClr val="tx1"/>
                </a:solidFill>
                <a:effectLst/>
                <a:latin typeface="+mn-lt"/>
                <a:ea typeface="+mn-ea"/>
                <a:cs typeface="+mn-cs"/>
              </a:rPr>
              <a:t> et al. 2009: 14 and Mills 1959: 9). This allows us to understand how one’s private troubles are connected to personal issues. </a:t>
            </a:r>
            <a:endParaRPr lang="en-US" dirty="0"/>
          </a:p>
        </p:txBody>
      </p:sp>
      <p:sp>
        <p:nvSpPr>
          <p:cNvPr id="4" name="Slide Number Placeholder 3"/>
          <p:cNvSpPr>
            <a:spLocks noGrp="1"/>
          </p:cNvSpPr>
          <p:nvPr>
            <p:ph type="sldNum" sz="quarter" idx="5"/>
          </p:nvPr>
        </p:nvSpPr>
        <p:spPr/>
        <p:txBody>
          <a:bodyPr/>
          <a:lstStyle/>
          <a:p>
            <a:fld id="{68623AD5-E391-954F-91DB-EBBBA3ECB80F}" type="slidenum">
              <a:rPr lang="en-US" smtClean="0"/>
              <a:t>4</a:t>
            </a:fld>
            <a:endParaRPr lang="en-US"/>
          </a:p>
        </p:txBody>
      </p:sp>
    </p:spTree>
    <p:extLst>
      <p:ext uri="{BB962C8B-B14F-4D97-AF65-F5344CB8AC3E}">
        <p14:creationId xmlns:p14="http://schemas.microsoft.com/office/powerpoint/2010/main" val="329981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23AD5-E391-954F-91DB-EBBBA3ECB80F}" type="slidenum">
              <a:rPr lang="en-US" smtClean="0"/>
              <a:t>5</a:t>
            </a:fld>
            <a:endParaRPr lang="en-US"/>
          </a:p>
        </p:txBody>
      </p:sp>
    </p:spTree>
    <p:extLst>
      <p:ext uri="{BB962C8B-B14F-4D97-AF65-F5344CB8AC3E}">
        <p14:creationId xmlns:p14="http://schemas.microsoft.com/office/powerpoint/2010/main" val="149703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623AD5-E391-954F-91DB-EBBBA3ECB80F}" type="slidenum">
              <a:rPr lang="en-US" smtClean="0"/>
              <a:t>23</a:t>
            </a:fld>
            <a:endParaRPr lang="en-US"/>
          </a:p>
        </p:txBody>
      </p:sp>
    </p:spTree>
    <p:extLst>
      <p:ext uri="{BB962C8B-B14F-4D97-AF65-F5344CB8AC3E}">
        <p14:creationId xmlns:p14="http://schemas.microsoft.com/office/powerpoint/2010/main" val="345175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a:t>
            </a:r>
            <a:r>
              <a:rPr lang="en-US" sz="1200" kern="1200" dirty="0">
                <a:solidFill>
                  <a:schemeClr val="tx1"/>
                </a:solidFill>
                <a:effectLst/>
                <a:latin typeface="+mn-lt"/>
                <a:ea typeface="+mn-ea"/>
                <a:cs typeface="+mn-cs"/>
              </a:rPr>
              <a:t>I look forward to your questions and comments! </a:t>
            </a:r>
          </a:p>
          <a:p>
            <a:endParaRPr lang="en-US" dirty="0"/>
          </a:p>
        </p:txBody>
      </p:sp>
      <p:sp>
        <p:nvSpPr>
          <p:cNvPr id="4" name="Slide Number Placeholder 3"/>
          <p:cNvSpPr>
            <a:spLocks noGrp="1"/>
          </p:cNvSpPr>
          <p:nvPr>
            <p:ph type="sldNum" sz="quarter" idx="10"/>
          </p:nvPr>
        </p:nvSpPr>
        <p:spPr/>
        <p:txBody>
          <a:bodyPr/>
          <a:lstStyle/>
          <a:p>
            <a:fld id="{68623AD5-E391-954F-91DB-EBBBA3ECB80F}" type="slidenum">
              <a:rPr lang="en-US" smtClean="0"/>
              <a:t>24</a:t>
            </a:fld>
            <a:endParaRPr lang="en-US"/>
          </a:p>
        </p:txBody>
      </p:sp>
    </p:spTree>
    <p:extLst>
      <p:ext uri="{BB962C8B-B14F-4D97-AF65-F5344CB8AC3E}">
        <p14:creationId xmlns:p14="http://schemas.microsoft.com/office/powerpoint/2010/main" val="93029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7CE529-4AFC-BE41-BE53-10FBBA12A446}"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222411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CE529-4AFC-BE41-BE53-10FBBA12A446}"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274067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CE529-4AFC-BE41-BE53-10FBBA12A446}"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427011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CE529-4AFC-BE41-BE53-10FBBA12A446}"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36617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7CE529-4AFC-BE41-BE53-10FBBA12A446}"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25978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7CE529-4AFC-BE41-BE53-10FBBA12A446}"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425728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7CE529-4AFC-BE41-BE53-10FBBA12A446}" type="datetimeFigureOut">
              <a:rPr lang="en-US" smtClean="0"/>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90140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7CE529-4AFC-BE41-BE53-10FBBA12A446}" type="datetimeFigureOut">
              <a:rPr lang="en-US" smtClean="0"/>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325030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CE529-4AFC-BE41-BE53-10FBBA12A446}" type="datetimeFigureOut">
              <a:rPr lang="en-US" smtClean="0"/>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27737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CE529-4AFC-BE41-BE53-10FBBA12A446}"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222177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CE529-4AFC-BE41-BE53-10FBBA12A446}"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53FD0-58BD-FE46-AACF-36003E7456A3}" type="slidenum">
              <a:rPr lang="en-US" smtClean="0"/>
              <a:t>‹#›</a:t>
            </a:fld>
            <a:endParaRPr lang="en-US"/>
          </a:p>
        </p:txBody>
      </p:sp>
    </p:spTree>
    <p:extLst>
      <p:ext uri="{BB962C8B-B14F-4D97-AF65-F5344CB8AC3E}">
        <p14:creationId xmlns:p14="http://schemas.microsoft.com/office/powerpoint/2010/main" val="417190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CE529-4AFC-BE41-BE53-10FBBA12A446}" type="datetimeFigureOut">
              <a:rPr lang="en-US" smtClean="0"/>
              <a:t>3/31/19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53FD0-58BD-FE46-AACF-36003E7456A3}" type="slidenum">
              <a:rPr lang="en-US" smtClean="0"/>
              <a:t>‹#›</a:t>
            </a:fld>
            <a:endParaRPr lang="en-US"/>
          </a:p>
        </p:txBody>
      </p:sp>
    </p:spTree>
    <p:extLst>
      <p:ext uri="{BB962C8B-B14F-4D97-AF65-F5344CB8AC3E}">
        <p14:creationId xmlns:p14="http://schemas.microsoft.com/office/powerpoint/2010/main" val="123825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20.png"/><Relationship Id="rId5" Type="http://schemas.openxmlformats.org/officeDocument/2006/relationships/diagramColors" Target="../diagrams/colors2.xml"/><Relationship Id="rId10" Type="http://schemas.openxmlformats.org/officeDocument/2006/relationships/image" Target="../media/image19.svg"/><Relationship Id="rId4" Type="http://schemas.openxmlformats.org/officeDocument/2006/relationships/diagramQuickStyle" Target="../diagrams/quickStyle2.xml"/><Relationship Id="rId9" Type="http://schemas.openxmlformats.org/officeDocument/2006/relationships/image" Target="../media/image18.png"/><Relationship Id="rId1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841" y="2370667"/>
            <a:ext cx="8797471" cy="1652588"/>
          </a:xfrm>
        </p:spPr>
        <p:txBody>
          <a:bodyPr>
            <a:normAutofit fontScale="90000"/>
          </a:bodyPr>
          <a:lstStyle/>
          <a:p>
            <a:r>
              <a:rPr lang="en-US" sz="4100" b="1" dirty="0">
                <a:latin typeface="Gill Sans"/>
                <a:cs typeface="Gill Sans"/>
              </a:rPr>
              <a:t>The Military Lifestyle: </a:t>
            </a:r>
            <a:br>
              <a:rPr lang="en-US" sz="4100" b="1" dirty="0">
                <a:latin typeface="Gill Sans"/>
                <a:cs typeface="Gill Sans"/>
              </a:rPr>
            </a:br>
            <a:br>
              <a:rPr lang="en-US" sz="4100" dirty="0">
                <a:latin typeface="Gill Sans"/>
                <a:cs typeface="Gill Sans"/>
              </a:rPr>
            </a:br>
            <a:r>
              <a:rPr lang="en-US" sz="4100" dirty="0">
                <a:latin typeface="Gill Sans"/>
                <a:cs typeface="Gill Sans"/>
              </a:rPr>
              <a:t>Exploring the Unique Social and Cultural Context of the U.S. Military</a:t>
            </a:r>
          </a:p>
        </p:txBody>
      </p:sp>
      <p:sp>
        <p:nvSpPr>
          <p:cNvPr id="3" name="Subtitle 2"/>
          <p:cNvSpPr>
            <a:spLocks noGrp="1"/>
          </p:cNvSpPr>
          <p:nvPr>
            <p:ph type="subTitle" idx="1"/>
          </p:nvPr>
        </p:nvSpPr>
        <p:spPr>
          <a:xfrm>
            <a:off x="264886" y="4487333"/>
            <a:ext cx="8690426" cy="2116667"/>
          </a:xfrm>
        </p:spPr>
        <p:txBody>
          <a:bodyPr>
            <a:normAutofit lnSpcReduction="10000"/>
          </a:bodyPr>
          <a:lstStyle/>
          <a:p>
            <a:pPr algn="l"/>
            <a:endParaRPr lang="en-US" dirty="0">
              <a:latin typeface="Gill Sans"/>
              <a:cs typeface="Gill Sans"/>
            </a:endParaRPr>
          </a:p>
          <a:p>
            <a:pPr algn="l"/>
            <a:endParaRPr lang="en-US" dirty="0">
              <a:latin typeface="Gill Sans"/>
              <a:cs typeface="Gill Sans"/>
            </a:endParaRPr>
          </a:p>
          <a:p>
            <a:pPr algn="l"/>
            <a:r>
              <a:rPr lang="en-US" dirty="0">
                <a:latin typeface="Gill Sans"/>
                <a:cs typeface="Gill Sans"/>
              </a:rPr>
              <a:t>Sidra Montgomery, Ph.D. </a:t>
            </a:r>
          </a:p>
          <a:p>
            <a:pPr algn="l"/>
            <a:r>
              <a:rPr lang="en-US" sz="2400" dirty="0">
                <a:solidFill>
                  <a:schemeClr val="tx1">
                    <a:lumMod val="75000"/>
                    <a:lumOff val="25000"/>
                  </a:schemeClr>
                </a:solidFill>
                <a:latin typeface="Gill Sans"/>
                <a:cs typeface="Gill Sans"/>
              </a:rPr>
              <a:t>Researcher, Insight Policy Research</a:t>
            </a:r>
          </a:p>
          <a:p>
            <a:pPr algn="l"/>
            <a:endParaRPr lang="en-US" sz="2400" dirty="0">
              <a:solidFill>
                <a:schemeClr val="tx1">
                  <a:lumMod val="75000"/>
                  <a:lumOff val="25000"/>
                </a:schemeClr>
              </a:solidFill>
              <a:latin typeface="Gill Sans"/>
              <a:cs typeface="Gill Sans"/>
            </a:endParaRPr>
          </a:p>
        </p:txBody>
      </p:sp>
      <p:pic>
        <p:nvPicPr>
          <p:cNvPr id="5" name="Picture 4"/>
          <p:cNvPicPr>
            <a:picLocks noChangeAspect="1"/>
          </p:cNvPicPr>
          <p:nvPr/>
        </p:nvPicPr>
        <p:blipFill>
          <a:blip r:embed="rId3"/>
          <a:stretch>
            <a:fillRect/>
          </a:stretch>
        </p:blipFill>
        <p:spPr>
          <a:xfrm>
            <a:off x="6256344" y="6245971"/>
            <a:ext cx="612029" cy="612029"/>
          </a:xfrm>
          <a:prstGeom prst="rect">
            <a:avLst/>
          </a:prstGeom>
        </p:spPr>
      </p:pic>
      <p:sp>
        <p:nvSpPr>
          <p:cNvPr id="6" name="TextBox 5"/>
          <p:cNvSpPr txBox="1"/>
          <p:nvPr/>
        </p:nvSpPr>
        <p:spPr>
          <a:xfrm>
            <a:off x="6744522" y="6330890"/>
            <a:ext cx="2436241" cy="400110"/>
          </a:xfrm>
          <a:prstGeom prst="rect">
            <a:avLst/>
          </a:prstGeom>
          <a:noFill/>
        </p:spPr>
        <p:txBody>
          <a:bodyPr wrap="square" rtlCol="0">
            <a:spAutoFit/>
          </a:bodyPr>
          <a:lstStyle/>
          <a:p>
            <a:r>
              <a:rPr lang="en-US" dirty="0">
                <a:latin typeface="Gill Sans"/>
                <a:cs typeface="Gill Sans"/>
              </a:rPr>
              <a:t>@</a:t>
            </a:r>
            <a:r>
              <a:rPr lang="en-US" sz="2000" dirty="0" err="1">
                <a:latin typeface="Gill Sans"/>
                <a:cs typeface="Gill Sans"/>
              </a:rPr>
              <a:t>sidramontgomery</a:t>
            </a:r>
            <a:endParaRPr lang="en-US" sz="2000" dirty="0">
              <a:latin typeface="Gill Sans"/>
              <a:cs typeface="Gill Sans"/>
            </a:endParaRPr>
          </a:p>
        </p:txBody>
      </p:sp>
    </p:spTree>
    <p:extLst>
      <p:ext uri="{BB962C8B-B14F-4D97-AF65-F5344CB8AC3E}">
        <p14:creationId xmlns:p14="http://schemas.microsoft.com/office/powerpoint/2010/main" val="215469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US marine corps uniforms">
            <a:extLst>
              <a:ext uri="{FF2B5EF4-FFF2-40B4-BE49-F238E27FC236}">
                <a16:creationId xmlns:a16="http://schemas.microsoft.com/office/drawing/2014/main" id="{DAE748FA-0F10-3D4E-81FB-FF8619A7E0DD}"/>
              </a:ext>
            </a:extLst>
          </p:cNvPr>
          <p:cNvPicPr>
            <a:picLocks noChangeAspect="1" noChangeArrowheads="1"/>
          </p:cNvPicPr>
          <p:nvPr/>
        </p:nvPicPr>
        <p:blipFill>
          <a:blip r:embed="rId2">
            <a:alphaModFix amt="34000"/>
            <a:extLst>
              <a:ext uri="{28A0092B-C50C-407E-A947-70E740481C1C}">
                <a14:useLocalDpi xmlns:a14="http://schemas.microsoft.com/office/drawing/2010/main" val="0"/>
              </a:ext>
            </a:extLst>
          </a:blip>
          <a:srcRect/>
          <a:stretch>
            <a:fillRect/>
          </a:stretch>
        </p:blipFill>
        <p:spPr bwMode="auto">
          <a:xfrm>
            <a:off x="-187802" y="0"/>
            <a:ext cx="95196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060D0C-2DFA-AF4E-B23C-552207ADE0CB}"/>
              </a:ext>
            </a:extLst>
          </p:cNvPr>
          <p:cNvSpPr>
            <a:spLocks noGrp="1"/>
          </p:cNvSpPr>
          <p:nvPr>
            <p:ph type="title"/>
          </p:nvPr>
        </p:nvSpPr>
        <p:spPr>
          <a:xfrm>
            <a:off x="457200" y="160337"/>
            <a:ext cx="8229600" cy="1143000"/>
          </a:xfrm>
        </p:spPr>
        <p:txBody>
          <a:bodyPr/>
          <a:lstStyle/>
          <a:p>
            <a:r>
              <a:rPr lang="en-US" b="1" dirty="0"/>
              <a:t>Military Service and the </a:t>
            </a:r>
            <a:r>
              <a:rPr lang="en-US" b="1" dirty="0" err="1"/>
              <a:t>Lifecourse</a:t>
            </a:r>
            <a:endParaRPr lang="en-US" b="1" dirty="0"/>
          </a:p>
        </p:txBody>
      </p:sp>
      <p:sp>
        <p:nvSpPr>
          <p:cNvPr id="3" name="Content Placeholder 2">
            <a:extLst>
              <a:ext uri="{FF2B5EF4-FFF2-40B4-BE49-F238E27FC236}">
                <a16:creationId xmlns:a16="http://schemas.microsoft.com/office/drawing/2014/main" id="{B208E36E-DBE3-6845-B4AE-3786FD467D30}"/>
              </a:ext>
            </a:extLst>
          </p:cNvPr>
          <p:cNvSpPr>
            <a:spLocks noGrp="1"/>
          </p:cNvSpPr>
          <p:nvPr>
            <p:ph idx="1"/>
          </p:nvPr>
        </p:nvSpPr>
        <p:spPr>
          <a:xfrm>
            <a:off x="602974" y="1469609"/>
            <a:ext cx="8229600" cy="5294243"/>
          </a:xfrm>
        </p:spPr>
        <p:txBody>
          <a:bodyPr>
            <a:normAutofit fontScale="92500" lnSpcReduction="10000"/>
          </a:bodyPr>
          <a:lstStyle/>
          <a:p>
            <a:pPr marL="0" indent="0">
              <a:buNone/>
            </a:pPr>
            <a:r>
              <a:rPr lang="en-US" sz="3600" u="sng" dirty="0" err="1"/>
              <a:t>Lifecourse</a:t>
            </a:r>
            <a:r>
              <a:rPr lang="en-US" sz="3600" u="sng" dirty="0"/>
              <a:t> Perspective</a:t>
            </a:r>
            <a:r>
              <a:rPr lang="en-US" sz="3600" dirty="0"/>
              <a:t>: </a:t>
            </a:r>
            <a:r>
              <a:rPr lang="en-US" sz="3600" i="1" dirty="0"/>
              <a:t>how does historical time and place shape lives? </a:t>
            </a:r>
          </a:p>
          <a:p>
            <a:pPr marL="0" indent="0">
              <a:buNone/>
            </a:pPr>
            <a:endParaRPr lang="en-US" sz="1000" i="1" dirty="0"/>
          </a:p>
          <a:p>
            <a:pPr lvl="2">
              <a:buFont typeface="Wingdings" pitchFamily="2" charset="2"/>
              <a:buChar char="Ø"/>
            </a:pPr>
            <a:r>
              <a:rPr lang="en-US" sz="3200" dirty="0"/>
              <a:t>All-Volunteer Force</a:t>
            </a:r>
          </a:p>
          <a:p>
            <a:pPr lvl="2">
              <a:buFont typeface="Wingdings" pitchFamily="2" charset="2"/>
              <a:buChar char="Ø"/>
            </a:pPr>
            <a:endParaRPr lang="en-US" sz="3200" dirty="0"/>
          </a:p>
          <a:p>
            <a:pPr lvl="2">
              <a:buFont typeface="Wingdings" pitchFamily="2" charset="2"/>
              <a:buChar char="Ø"/>
            </a:pPr>
            <a:r>
              <a:rPr lang="en-US" sz="3200" dirty="0"/>
              <a:t>Post-9/11 generation</a:t>
            </a:r>
          </a:p>
          <a:p>
            <a:pPr lvl="2">
              <a:buFont typeface="Wingdings" pitchFamily="2" charset="2"/>
              <a:buChar char="Ø"/>
            </a:pPr>
            <a:endParaRPr lang="en-US" sz="3200" dirty="0"/>
          </a:p>
          <a:p>
            <a:pPr lvl="2">
              <a:buFont typeface="Wingdings" pitchFamily="2" charset="2"/>
              <a:buChar char="Ø"/>
            </a:pPr>
            <a:r>
              <a:rPr lang="en-US" sz="3200" dirty="0"/>
              <a:t>Iraq and Afghanistan wars</a:t>
            </a:r>
          </a:p>
          <a:p>
            <a:pPr lvl="2">
              <a:buFont typeface="Wingdings" pitchFamily="2" charset="2"/>
              <a:buChar char="Ø"/>
            </a:pPr>
            <a:endParaRPr lang="en-US" sz="3200" dirty="0"/>
          </a:p>
          <a:p>
            <a:pPr lvl="2">
              <a:buFont typeface="Wingdings" pitchFamily="2" charset="2"/>
              <a:buChar char="Ø"/>
            </a:pPr>
            <a:r>
              <a:rPr lang="en-US" sz="3200" dirty="0"/>
              <a:t>Widest gap between military service and civilian lives</a:t>
            </a:r>
          </a:p>
        </p:txBody>
      </p:sp>
    </p:spTree>
    <p:extLst>
      <p:ext uri="{BB962C8B-B14F-4D97-AF65-F5344CB8AC3E}">
        <p14:creationId xmlns:p14="http://schemas.microsoft.com/office/powerpoint/2010/main" val="226064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US marine corps uniforms">
            <a:extLst>
              <a:ext uri="{FF2B5EF4-FFF2-40B4-BE49-F238E27FC236}">
                <a16:creationId xmlns:a16="http://schemas.microsoft.com/office/drawing/2014/main" id="{DAE748FA-0F10-3D4E-81FB-FF8619A7E0DD}"/>
              </a:ext>
            </a:extLst>
          </p:cNvPr>
          <p:cNvPicPr>
            <a:picLocks noChangeAspect="1" noChangeArrowheads="1"/>
          </p:cNvPicPr>
          <p:nvPr/>
        </p:nvPicPr>
        <p:blipFill>
          <a:blip r:embed="rId2">
            <a:alphaModFix amt="34000"/>
            <a:extLst>
              <a:ext uri="{28A0092B-C50C-407E-A947-70E740481C1C}">
                <a14:useLocalDpi xmlns:a14="http://schemas.microsoft.com/office/drawing/2010/main" val="0"/>
              </a:ext>
            </a:extLst>
          </a:blip>
          <a:srcRect/>
          <a:stretch>
            <a:fillRect/>
          </a:stretch>
        </p:blipFill>
        <p:spPr bwMode="auto">
          <a:xfrm>
            <a:off x="-187802" y="0"/>
            <a:ext cx="95196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060D0C-2DFA-AF4E-B23C-552207ADE0CB}"/>
              </a:ext>
            </a:extLst>
          </p:cNvPr>
          <p:cNvSpPr>
            <a:spLocks noGrp="1"/>
          </p:cNvSpPr>
          <p:nvPr>
            <p:ph type="title"/>
          </p:nvPr>
        </p:nvSpPr>
        <p:spPr>
          <a:xfrm>
            <a:off x="457200" y="160337"/>
            <a:ext cx="8229600" cy="1143000"/>
          </a:xfrm>
        </p:spPr>
        <p:txBody>
          <a:bodyPr/>
          <a:lstStyle/>
          <a:p>
            <a:r>
              <a:rPr lang="en-US" b="1" dirty="0"/>
              <a:t>Military Service and the </a:t>
            </a:r>
            <a:r>
              <a:rPr lang="en-US" b="1" dirty="0" err="1"/>
              <a:t>Lifecourse</a:t>
            </a:r>
            <a:endParaRPr lang="en-US" b="1" dirty="0"/>
          </a:p>
        </p:txBody>
      </p:sp>
      <p:sp>
        <p:nvSpPr>
          <p:cNvPr id="3" name="Content Placeholder 2">
            <a:extLst>
              <a:ext uri="{FF2B5EF4-FFF2-40B4-BE49-F238E27FC236}">
                <a16:creationId xmlns:a16="http://schemas.microsoft.com/office/drawing/2014/main" id="{B208E36E-DBE3-6845-B4AE-3786FD467D30}"/>
              </a:ext>
            </a:extLst>
          </p:cNvPr>
          <p:cNvSpPr>
            <a:spLocks noGrp="1"/>
          </p:cNvSpPr>
          <p:nvPr>
            <p:ph idx="1"/>
          </p:nvPr>
        </p:nvSpPr>
        <p:spPr>
          <a:xfrm>
            <a:off x="602974" y="1469609"/>
            <a:ext cx="8229600" cy="5294243"/>
          </a:xfrm>
        </p:spPr>
        <p:txBody>
          <a:bodyPr>
            <a:normAutofit lnSpcReduction="10000"/>
          </a:bodyPr>
          <a:lstStyle/>
          <a:p>
            <a:pPr marL="0" indent="0">
              <a:buNone/>
            </a:pPr>
            <a:r>
              <a:rPr lang="en-US" sz="3600" u="sng" dirty="0" err="1"/>
              <a:t>Lifecourse</a:t>
            </a:r>
            <a:r>
              <a:rPr lang="en-US" sz="3600" u="sng" dirty="0"/>
              <a:t> Perspective</a:t>
            </a:r>
            <a:r>
              <a:rPr lang="en-US" sz="3600" dirty="0"/>
              <a:t>: </a:t>
            </a:r>
            <a:r>
              <a:rPr lang="en-US" sz="3600" i="1" dirty="0"/>
              <a:t>the meaning, impact, and timing of life transitions</a:t>
            </a:r>
          </a:p>
          <a:p>
            <a:pPr marL="0" indent="0">
              <a:buNone/>
            </a:pPr>
            <a:endParaRPr lang="en-US" sz="3600" i="1" dirty="0"/>
          </a:p>
          <a:p>
            <a:pPr marL="0" indent="0">
              <a:buNone/>
            </a:pPr>
            <a:r>
              <a:rPr lang="en-US" sz="3600" b="1" dirty="0"/>
              <a:t>Transition to Adulthood: </a:t>
            </a:r>
          </a:p>
          <a:p>
            <a:pPr>
              <a:buFont typeface="Arial" panose="020B0604020202020204" pitchFamily="34" charset="0"/>
              <a:buChar char="•"/>
            </a:pPr>
            <a:r>
              <a:rPr lang="en-US" dirty="0"/>
              <a:t>Financial independence</a:t>
            </a:r>
          </a:p>
          <a:p>
            <a:pPr>
              <a:buFont typeface="Arial" panose="020B0604020202020204" pitchFamily="34" charset="0"/>
              <a:buChar char="•"/>
            </a:pPr>
            <a:r>
              <a:rPr lang="en-US" dirty="0"/>
              <a:t>Identity shifts</a:t>
            </a:r>
          </a:p>
          <a:p>
            <a:pPr>
              <a:buFont typeface="Arial" panose="020B0604020202020204" pitchFamily="34" charset="0"/>
              <a:buChar char="•"/>
            </a:pPr>
            <a:r>
              <a:rPr lang="en-US" dirty="0"/>
              <a:t>Intimate partnerships and family formation</a:t>
            </a:r>
          </a:p>
          <a:p>
            <a:pPr>
              <a:buFont typeface="Arial" panose="020B0604020202020204" pitchFamily="34" charset="0"/>
              <a:buChar char="•"/>
            </a:pPr>
            <a:r>
              <a:rPr lang="en-US" dirty="0"/>
              <a:t>Education and professional experience</a:t>
            </a:r>
          </a:p>
          <a:p>
            <a:pPr>
              <a:buFont typeface="Arial" panose="020B0604020202020204" pitchFamily="34" charset="0"/>
              <a:buChar char="•"/>
            </a:pPr>
            <a:r>
              <a:rPr lang="en-US" dirty="0"/>
              <a:t>Physical and psychological health</a:t>
            </a:r>
          </a:p>
        </p:txBody>
      </p:sp>
    </p:spTree>
    <p:extLst>
      <p:ext uri="{BB962C8B-B14F-4D97-AF65-F5344CB8AC3E}">
        <p14:creationId xmlns:p14="http://schemas.microsoft.com/office/powerpoint/2010/main" val="185186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US navy ship homecoming">
            <a:extLst>
              <a:ext uri="{FF2B5EF4-FFF2-40B4-BE49-F238E27FC236}">
                <a16:creationId xmlns:a16="http://schemas.microsoft.com/office/drawing/2014/main" id="{04BF96FD-31A6-9D4B-92E1-71FBDE4121E6}"/>
              </a:ext>
            </a:extLst>
          </p:cNvPr>
          <p:cNvPicPr>
            <a:picLocks noChangeAspect="1" noChangeArrowheads="1"/>
          </p:cNvPicPr>
          <p:nvPr/>
        </p:nvPicPr>
        <p:blipFill>
          <a:blip r:embed="rId2">
            <a:alphaModFix amt="56000"/>
            <a:extLst>
              <a:ext uri="{28A0092B-C50C-407E-A947-70E740481C1C}">
                <a14:useLocalDpi xmlns:a14="http://schemas.microsoft.com/office/drawing/2010/main" val="0"/>
              </a:ext>
            </a:extLst>
          </a:blip>
          <a:srcRect/>
          <a:stretch>
            <a:fillRect/>
          </a:stretch>
        </p:blipFill>
        <p:spPr bwMode="auto">
          <a:xfrm>
            <a:off x="-2530797" y="0"/>
            <a:ext cx="1299717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214B8E-A967-0C45-92F5-3E39C090EBA6}"/>
              </a:ext>
            </a:extLst>
          </p:cNvPr>
          <p:cNvSpPr txBox="1"/>
          <p:nvPr/>
        </p:nvSpPr>
        <p:spPr>
          <a:xfrm>
            <a:off x="3497377" y="1395024"/>
            <a:ext cx="5646622" cy="44576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900" b="1" dirty="0">
                <a:solidFill>
                  <a:srgbClr val="FFFFFF"/>
                </a:solidFill>
                <a:latin typeface="+mj-lt"/>
                <a:ea typeface="+mj-ea"/>
                <a:cs typeface="+mj-cs"/>
              </a:rPr>
              <a:t>What Makes the Military Institution Unique? </a:t>
            </a:r>
          </a:p>
          <a:p>
            <a:pPr defTabSz="914400">
              <a:lnSpc>
                <a:spcPct val="90000"/>
              </a:lnSpc>
              <a:spcBef>
                <a:spcPct val="0"/>
              </a:spcBef>
              <a:spcAft>
                <a:spcPts val="600"/>
              </a:spcAft>
            </a:pPr>
            <a:endParaRPr lang="en-US" sz="3900" b="1" dirty="0">
              <a:solidFill>
                <a:srgbClr val="FFFFFF"/>
              </a:solidFill>
              <a:latin typeface="+mj-lt"/>
              <a:ea typeface="+mj-ea"/>
              <a:cs typeface="+mj-cs"/>
            </a:endParaRPr>
          </a:p>
          <a:p>
            <a:pPr defTabSz="914400">
              <a:lnSpc>
                <a:spcPct val="90000"/>
              </a:lnSpc>
              <a:spcBef>
                <a:spcPct val="0"/>
              </a:spcBef>
              <a:spcAft>
                <a:spcPts val="600"/>
              </a:spcAft>
            </a:pPr>
            <a:r>
              <a:rPr lang="en-US" sz="3900" b="1" i="1" dirty="0">
                <a:solidFill>
                  <a:srgbClr val="FFFFFF"/>
                </a:solidFill>
                <a:latin typeface="+mj-lt"/>
                <a:ea typeface="+mj-ea"/>
                <a:cs typeface="+mj-cs"/>
              </a:rPr>
              <a:t>Not your normal profession/occupation</a:t>
            </a:r>
          </a:p>
        </p:txBody>
      </p:sp>
    </p:spTree>
    <p:extLst>
      <p:ext uri="{BB962C8B-B14F-4D97-AF65-F5344CB8AC3E}">
        <p14:creationId xmlns:p14="http://schemas.microsoft.com/office/powerpoint/2010/main" val="299454697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US navy ship homecoming">
            <a:extLst>
              <a:ext uri="{FF2B5EF4-FFF2-40B4-BE49-F238E27FC236}">
                <a16:creationId xmlns:a16="http://schemas.microsoft.com/office/drawing/2014/main" id="{BC4641A6-A240-144E-9A1C-50CB46B28A3A}"/>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2530797" y="0"/>
            <a:ext cx="129971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DD0E25A-0A02-CA4E-BCB9-5B4233C0C23D}"/>
              </a:ext>
            </a:extLst>
          </p:cNvPr>
          <p:cNvSpPr>
            <a:spLocks noGrp="1"/>
          </p:cNvSpPr>
          <p:nvPr>
            <p:ph idx="1"/>
          </p:nvPr>
        </p:nvSpPr>
        <p:spPr>
          <a:xfrm>
            <a:off x="217714" y="416182"/>
            <a:ext cx="8708571" cy="6441818"/>
          </a:xfrm>
        </p:spPr>
        <p:txBody>
          <a:bodyPr>
            <a:normAutofit/>
          </a:bodyPr>
          <a:lstStyle/>
          <a:p>
            <a:pPr marL="0" indent="0" algn="ctr">
              <a:buNone/>
            </a:pPr>
            <a:r>
              <a:rPr lang="en-US" sz="4400" b="1" dirty="0"/>
              <a:t>Military as a “greedy institution”</a:t>
            </a:r>
          </a:p>
          <a:p>
            <a:pPr marL="0" indent="0">
              <a:buNone/>
            </a:pPr>
            <a:endParaRPr lang="en-US" dirty="0"/>
          </a:p>
          <a:p>
            <a:pPr marL="0" indent="0">
              <a:buNone/>
            </a:pPr>
            <a:r>
              <a:rPr lang="en-US" sz="4000" dirty="0"/>
              <a:t>Greedy institutions “seek exclusive and undivided loyalty and they attempt to reduce the claims of competing roles and status positions on those they wish to encompass within their boundaries. </a:t>
            </a:r>
            <a:r>
              <a:rPr lang="en-US" sz="4000" i="1" dirty="0"/>
              <a:t>Their demands on the person are omnivorous</a:t>
            </a:r>
            <a:r>
              <a:rPr lang="en-US" sz="4000" dirty="0"/>
              <a:t>…”</a:t>
            </a:r>
          </a:p>
          <a:p>
            <a:pPr marL="0" indent="0" algn="r">
              <a:buNone/>
            </a:pPr>
            <a:r>
              <a:rPr lang="en-US" sz="2800" dirty="0"/>
              <a:t>(</a:t>
            </a:r>
            <a:r>
              <a:rPr lang="en-US" sz="2800" dirty="0" err="1"/>
              <a:t>Coser</a:t>
            </a:r>
            <a:r>
              <a:rPr lang="en-US" sz="2800" dirty="0"/>
              <a:t> 1974: 6)  </a:t>
            </a:r>
          </a:p>
        </p:txBody>
      </p:sp>
    </p:spTree>
    <p:extLst>
      <p:ext uri="{BB962C8B-B14F-4D97-AF65-F5344CB8AC3E}">
        <p14:creationId xmlns:p14="http://schemas.microsoft.com/office/powerpoint/2010/main" val="109681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US navy ship homecoming">
            <a:extLst>
              <a:ext uri="{FF2B5EF4-FFF2-40B4-BE49-F238E27FC236}">
                <a16:creationId xmlns:a16="http://schemas.microsoft.com/office/drawing/2014/main" id="{BC4641A6-A240-144E-9A1C-50CB46B28A3A}"/>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2530797" y="0"/>
            <a:ext cx="129971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DD0E25A-0A02-CA4E-BCB9-5B4233C0C23D}"/>
              </a:ext>
            </a:extLst>
          </p:cNvPr>
          <p:cNvSpPr>
            <a:spLocks noGrp="1"/>
          </p:cNvSpPr>
          <p:nvPr>
            <p:ph idx="1"/>
          </p:nvPr>
        </p:nvSpPr>
        <p:spPr>
          <a:xfrm>
            <a:off x="217714" y="232229"/>
            <a:ext cx="8708571" cy="6625771"/>
          </a:xfrm>
        </p:spPr>
        <p:txBody>
          <a:bodyPr>
            <a:normAutofit lnSpcReduction="10000"/>
          </a:bodyPr>
          <a:lstStyle/>
          <a:p>
            <a:pPr marL="0" indent="0" algn="ctr">
              <a:buNone/>
            </a:pPr>
            <a:r>
              <a:rPr lang="en-US" dirty="0"/>
              <a:t>The military is unique in the “</a:t>
            </a:r>
            <a:r>
              <a:rPr lang="en-US" b="1" dirty="0"/>
              <a:t>constellation of requirements”</a:t>
            </a:r>
            <a:r>
              <a:rPr lang="en-US" dirty="0"/>
              <a:t> and </a:t>
            </a:r>
            <a:r>
              <a:rPr lang="en-US" b="1" dirty="0"/>
              <a:t>“pattern of demands” </a:t>
            </a:r>
            <a:r>
              <a:rPr lang="en-US" dirty="0"/>
              <a:t>it makes of it’s servicemembers and their families…</a:t>
            </a:r>
          </a:p>
          <a:p>
            <a:pPr marL="0" indent="0" algn="r">
              <a:buNone/>
            </a:pPr>
            <a:r>
              <a:rPr lang="en-US" sz="2400" dirty="0"/>
              <a:t>(M. Segal 1986: 15)</a:t>
            </a:r>
          </a:p>
          <a:p>
            <a:pPr marL="0" indent="0">
              <a:buNone/>
            </a:pPr>
            <a:endParaRPr lang="en-US" sz="2800" dirty="0"/>
          </a:p>
          <a:p>
            <a:pPr marL="514350" indent="-514350">
              <a:buFont typeface="+mj-lt"/>
              <a:buAutoNum type="arabicPeriod"/>
            </a:pPr>
            <a:r>
              <a:rPr lang="en-US" dirty="0"/>
              <a:t>Risk of Injury or Death</a:t>
            </a:r>
          </a:p>
          <a:p>
            <a:pPr marL="514350" indent="-514350">
              <a:buFont typeface="+mj-lt"/>
              <a:buAutoNum type="arabicPeriod"/>
            </a:pPr>
            <a:endParaRPr lang="en-US" sz="2000" dirty="0"/>
          </a:p>
          <a:p>
            <a:pPr marL="514350" indent="-514350">
              <a:buFont typeface="+mj-lt"/>
              <a:buAutoNum type="arabicPeriod"/>
            </a:pPr>
            <a:r>
              <a:rPr lang="en-US" dirty="0"/>
              <a:t>Geographic Mobility</a:t>
            </a:r>
          </a:p>
          <a:p>
            <a:pPr marL="514350" indent="-514350">
              <a:buFont typeface="+mj-lt"/>
              <a:buAutoNum type="arabicPeriod"/>
            </a:pPr>
            <a:endParaRPr lang="en-US" sz="2000" dirty="0"/>
          </a:p>
          <a:p>
            <a:pPr marL="514350" indent="-514350">
              <a:buFont typeface="+mj-lt"/>
              <a:buAutoNum type="arabicPeriod"/>
            </a:pPr>
            <a:r>
              <a:rPr lang="en-US" dirty="0"/>
              <a:t>Separations</a:t>
            </a:r>
          </a:p>
          <a:p>
            <a:pPr marL="514350" indent="-514350">
              <a:buFont typeface="+mj-lt"/>
              <a:buAutoNum type="arabicPeriod"/>
            </a:pPr>
            <a:endParaRPr lang="en-US" sz="2000" dirty="0"/>
          </a:p>
          <a:p>
            <a:pPr marL="514350" indent="-514350">
              <a:buFont typeface="+mj-lt"/>
              <a:buAutoNum type="arabicPeriod"/>
            </a:pPr>
            <a:r>
              <a:rPr lang="en-US" dirty="0"/>
              <a:t>Residence in Foreign Countries</a:t>
            </a:r>
          </a:p>
          <a:p>
            <a:pPr marL="514350" indent="-514350">
              <a:buFont typeface="+mj-lt"/>
              <a:buAutoNum type="arabicPeriod"/>
            </a:pPr>
            <a:endParaRPr lang="en-US" sz="2000" dirty="0"/>
          </a:p>
          <a:p>
            <a:pPr marL="514350" indent="-514350">
              <a:buFont typeface="+mj-lt"/>
              <a:buAutoNum type="arabicPeriod"/>
            </a:pPr>
            <a:r>
              <a:rPr lang="en-US" dirty="0"/>
              <a:t>Normative Constraints</a:t>
            </a:r>
          </a:p>
        </p:txBody>
      </p:sp>
    </p:spTree>
    <p:extLst>
      <p:ext uri="{BB962C8B-B14F-4D97-AF65-F5344CB8AC3E}">
        <p14:creationId xmlns:p14="http://schemas.microsoft.com/office/powerpoint/2010/main" val="310351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US navy ship homecoming">
            <a:extLst>
              <a:ext uri="{FF2B5EF4-FFF2-40B4-BE49-F238E27FC236}">
                <a16:creationId xmlns:a16="http://schemas.microsoft.com/office/drawing/2014/main" id="{BC4641A6-A240-144E-9A1C-50CB46B28A3A}"/>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2530797" y="0"/>
            <a:ext cx="129971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DD0E25A-0A02-CA4E-BCB9-5B4233C0C23D}"/>
              </a:ext>
            </a:extLst>
          </p:cNvPr>
          <p:cNvSpPr>
            <a:spLocks noGrp="1"/>
          </p:cNvSpPr>
          <p:nvPr>
            <p:ph idx="1"/>
          </p:nvPr>
        </p:nvSpPr>
        <p:spPr>
          <a:xfrm>
            <a:off x="217714" y="232229"/>
            <a:ext cx="8926286" cy="6625771"/>
          </a:xfrm>
        </p:spPr>
        <p:txBody>
          <a:bodyPr>
            <a:normAutofit/>
          </a:bodyPr>
          <a:lstStyle/>
          <a:p>
            <a:pPr marL="0" indent="0" algn="ctr">
              <a:buNone/>
            </a:pPr>
            <a:r>
              <a:rPr lang="en-US" sz="3600" b="1" u="sng" dirty="0"/>
              <a:t>Social and Cultural Norms in the U.S. Military</a:t>
            </a:r>
          </a:p>
          <a:p>
            <a:pPr marL="0" indent="0" algn="ctr">
              <a:buNone/>
            </a:pPr>
            <a:endParaRPr lang="en-US" b="1" dirty="0"/>
          </a:p>
          <a:p>
            <a:r>
              <a:rPr lang="en-US" dirty="0"/>
              <a:t>Substantial socialization process</a:t>
            </a:r>
          </a:p>
          <a:p>
            <a:r>
              <a:rPr lang="en-US" dirty="0"/>
              <a:t>Hierarchy </a:t>
            </a:r>
            <a:r>
              <a:rPr lang="en-US" i="1" dirty="0"/>
              <a:t>(structural and social)</a:t>
            </a:r>
          </a:p>
          <a:p>
            <a:r>
              <a:rPr lang="en-US" dirty="0"/>
              <a:t>Customs, traditions, and legacies</a:t>
            </a:r>
          </a:p>
          <a:p>
            <a:r>
              <a:rPr lang="en-US" dirty="0"/>
              <a:t>Explicit Values </a:t>
            </a:r>
            <a:r>
              <a:rPr lang="en-US" i="1" dirty="0"/>
              <a:t>(honor, loyalty, respect, integrity)</a:t>
            </a:r>
          </a:p>
          <a:p>
            <a:r>
              <a:rPr lang="en-US" dirty="0"/>
              <a:t>Discipline and mental/physical toughness</a:t>
            </a:r>
          </a:p>
          <a:p>
            <a:r>
              <a:rPr lang="en-US" dirty="0"/>
              <a:t>Masculine-dominated</a:t>
            </a:r>
          </a:p>
          <a:p>
            <a:r>
              <a:rPr lang="en-US" dirty="0"/>
              <a:t>Warrior symbol and warrior ethos</a:t>
            </a:r>
          </a:p>
          <a:p>
            <a:r>
              <a:rPr lang="en-US" dirty="0"/>
              <a:t>Sub-cultures based on Service branch, occupational specialty, etc. </a:t>
            </a:r>
          </a:p>
          <a:p>
            <a:pPr marL="0" indent="0">
              <a:buNone/>
            </a:pPr>
            <a:endParaRPr lang="en-US" dirty="0"/>
          </a:p>
        </p:txBody>
      </p:sp>
    </p:spTree>
    <p:extLst>
      <p:ext uri="{BB962C8B-B14F-4D97-AF65-F5344CB8AC3E}">
        <p14:creationId xmlns:p14="http://schemas.microsoft.com/office/powerpoint/2010/main" val="40681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US navy ship homecoming">
            <a:extLst>
              <a:ext uri="{FF2B5EF4-FFF2-40B4-BE49-F238E27FC236}">
                <a16:creationId xmlns:a16="http://schemas.microsoft.com/office/drawing/2014/main" id="{BC4641A6-A240-144E-9A1C-50CB46B28A3A}"/>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2530797" y="0"/>
            <a:ext cx="129971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DD0E25A-0A02-CA4E-BCB9-5B4233C0C23D}"/>
              </a:ext>
            </a:extLst>
          </p:cNvPr>
          <p:cNvSpPr>
            <a:spLocks noGrp="1"/>
          </p:cNvSpPr>
          <p:nvPr>
            <p:ph idx="1"/>
          </p:nvPr>
        </p:nvSpPr>
        <p:spPr>
          <a:xfrm>
            <a:off x="217714" y="232229"/>
            <a:ext cx="8708571" cy="6625771"/>
          </a:xfrm>
        </p:spPr>
        <p:txBody>
          <a:bodyPr>
            <a:normAutofit/>
          </a:bodyPr>
          <a:lstStyle/>
          <a:p>
            <a:pPr marL="0" indent="0">
              <a:buNone/>
            </a:pPr>
            <a:endParaRPr lang="en-US" sz="2800" dirty="0"/>
          </a:p>
          <a:p>
            <a:pPr marL="0" indent="0">
              <a:buNone/>
            </a:pPr>
            <a:endParaRPr lang="en-US" sz="2800" dirty="0"/>
          </a:p>
        </p:txBody>
      </p:sp>
      <p:graphicFrame>
        <p:nvGraphicFramePr>
          <p:cNvPr id="2" name="Diagram 1">
            <a:extLst>
              <a:ext uri="{FF2B5EF4-FFF2-40B4-BE49-F238E27FC236}">
                <a16:creationId xmlns:a16="http://schemas.microsoft.com/office/drawing/2014/main" id="{F2AC091B-AA79-7F4E-AB09-2D5110D10726}"/>
              </a:ext>
            </a:extLst>
          </p:cNvPr>
          <p:cNvGraphicFramePr/>
          <p:nvPr>
            <p:extLst>
              <p:ext uri="{D42A27DB-BD31-4B8C-83A1-F6EECF244321}">
                <p14:modId xmlns:p14="http://schemas.microsoft.com/office/powerpoint/2010/main" val="1107438443"/>
              </p:ext>
            </p:extLst>
          </p:nvPr>
        </p:nvGraphicFramePr>
        <p:xfrm>
          <a:off x="-1045029" y="-174172"/>
          <a:ext cx="627017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F1F4D74-9819-C642-8579-DB61D828AB24}"/>
              </a:ext>
            </a:extLst>
          </p:cNvPr>
          <p:cNvSpPr txBox="1"/>
          <p:nvPr/>
        </p:nvSpPr>
        <p:spPr>
          <a:xfrm>
            <a:off x="4571999" y="2815771"/>
            <a:ext cx="4354285" cy="2339102"/>
          </a:xfrm>
          <a:prstGeom prst="rect">
            <a:avLst/>
          </a:prstGeom>
          <a:noFill/>
        </p:spPr>
        <p:txBody>
          <a:bodyPr wrap="square" rtlCol="0">
            <a:spAutoFit/>
          </a:bodyPr>
          <a:lstStyle/>
          <a:p>
            <a:r>
              <a:rPr lang="en-US" sz="3200" dirty="0"/>
              <a:t>“Greedy” nature of the military extends beyond servicemembers, it also impacts families</a:t>
            </a:r>
          </a:p>
          <a:p>
            <a:endParaRPr lang="en-US" dirty="0"/>
          </a:p>
        </p:txBody>
      </p:sp>
    </p:spTree>
    <p:extLst>
      <p:ext uri="{BB962C8B-B14F-4D97-AF65-F5344CB8AC3E}">
        <p14:creationId xmlns:p14="http://schemas.microsoft.com/office/powerpoint/2010/main" val="286697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military family">
            <a:extLst>
              <a:ext uri="{FF2B5EF4-FFF2-40B4-BE49-F238E27FC236}">
                <a16:creationId xmlns:a16="http://schemas.microsoft.com/office/drawing/2014/main" id="{9BF6010F-0C38-984D-9843-98F64BFB37A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37334"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214B8E-A967-0C45-92F5-3E39C090EBA6}"/>
              </a:ext>
            </a:extLst>
          </p:cNvPr>
          <p:cNvSpPr txBox="1"/>
          <p:nvPr/>
        </p:nvSpPr>
        <p:spPr>
          <a:xfrm>
            <a:off x="3515643" y="1650095"/>
            <a:ext cx="5172879" cy="44576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900" b="1" dirty="0">
                <a:solidFill>
                  <a:srgbClr val="FFFFFF"/>
                </a:solidFill>
                <a:latin typeface="+mj-lt"/>
                <a:ea typeface="+mj-ea"/>
                <a:cs typeface="+mj-cs"/>
              </a:rPr>
              <a:t>Common Challenges Among Military Families</a:t>
            </a:r>
          </a:p>
          <a:p>
            <a:pPr defTabSz="914400">
              <a:lnSpc>
                <a:spcPct val="90000"/>
              </a:lnSpc>
              <a:spcBef>
                <a:spcPct val="0"/>
              </a:spcBef>
              <a:spcAft>
                <a:spcPts val="600"/>
              </a:spcAft>
            </a:pPr>
            <a:endParaRPr lang="en-US" sz="3900" b="1" dirty="0">
              <a:solidFill>
                <a:srgbClr val="FFFFFF"/>
              </a:solidFill>
              <a:latin typeface="+mj-lt"/>
              <a:ea typeface="+mj-ea"/>
              <a:cs typeface="+mj-cs"/>
            </a:endParaRPr>
          </a:p>
          <a:p>
            <a:pPr defTabSz="914400">
              <a:lnSpc>
                <a:spcPct val="90000"/>
              </a:lnSpc>
              <a:spcBef>
                <a:spcPct val="0"/>
              </a:spcBef>
              <a:spcAft>
                <a:spcPts val="600"/>
              </a:spcAft>
            </a:pPr>
            <a:r>
              <a:rPr lang="en-US" sz="3900" b="1" i="1" dirty="0">
                <a:solidFill>
                  <a:srgbClr val="FFFFFF"/>
                </a:solidFill>
                <a:latin typeface="+mj-lt"/>
                <a:ea typeface="+mj-ea"/>
                <a:cs typeface="+mj-cs"/>
              </a:rPr>
              <a:t>Impacts of the military lifestyle</a:t>
            </a:r>
          </a:p>
        </p:txBody>
      </p:sp>
      <p:cxnSp>
        <p:nvCxnSpPr>
          <p:cNvPr id="73" name="Straight Connector 7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24047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8CF8010-35E1-DA4B-A88B-0D48AC82D2DF}"/>
              </a:ext>
            </a:extLst>
          </p:cNvPr>
          <p:cNvGraphicFramePr/>
          <p:nvPr>
            <p:extLst>
              <p:ext uri="{D42A27DB-BD31-4B8C-83A1-F6EECF244321}">
                <p14:modId xmlns:p14="http://schemas.microsoft.com/office/powerpoint/2010/main" val="34901055"/>
              </p:ext>
            </p:extLst>
          </p:nvPr>
        </p:nvGraphicFramePr>
        <p:xfrm>
          <a:off x="-145143" y="101600"/>
          <a:ext cx="9289143" cy="675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omputer">
            <a:extLst>
              <a:ext uri="{FF2B5EF4-FFF2-40B4-BE49-F238E27FC236}">
                <a16:creationId xmlns:a16="http://schemas.microsoft.com/office/drawing/2014/main" id="{9399C8B4-1C7E-6C4E-BF6D-A4BDC44269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0952" y="453451"/>
            <a:ext cx="914400" cy="914400"/>
          </a:xfrm>
          <a:prstGeom prst="rect">
            <a:avLst/>
          </a:prstGeom>
        </p:spPr>
      </p:pic>
      <p:pic>
        <p:nvPicPr>
          <p:cNvPr id="6" name="Graphic 5" descr="Money">
            <a:extLst>
              <a:ext uri="{FF2B5EF4-FFF2-40B4-BE49-F238E27FC236}">
                <a16:creationId xmlns:a16="http://schemas.microsoft.com/office/drawing/2014/main" id="{226309EB-407E-4244-BE5C-7BE146DB4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48728" y="2102370"/>
            <a:ext cx="914400" cy="914400"/>
          </a:xfrm>
          <a:prstGeom prst="rect">
            <a:avLst/>
          </a:prstGeom>
        </p:spPr>
      </p:pic>
      <p:pic>
        <p:nvPicPr>
          <p:cNvPr id="12" name="Graphic 11" descr="Map with pin">
            <a:extLst>
              <a:ext uri="{FF2B5EF4-FFF2-40B4-BE49-F238E27FC236}">
                <a16:creationId xmlns:a16="http://schemas.microsoft.com/office/drawing/2014/main" id="{3BEEA4D4-E1BF-A545-82BA-5CD60063AC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48728" y="5610069"/>
            <a:ext cx="914400" cy="914400"/>
          </a:xfrm>
          <a:prstGeom prst="rect">
            <a:avLst/>
          </a:prstGeom>
        </p:spPr>
      </p:pic>
      <p:pic>
        <p:nvPicPr>
          <p:cNvPr id="14" name="Graphic 13" descr="Brain in head">
            <a:extLst>
              <a:ext uri="{FF2B5EF4-FFF2-40B4-BE49-F238E27FC236}">
                <a16:creationId xmlns:a16="http://schemas.microsoft.com/office/drawing/2014/main" id="{6D4ACA73-9E9C-5A45-B305-E7945AE602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60952" y="3946160"/>
            <a:ext cx="914400" cy="914400"/>
          </a:xfrm>
          <a:prstGeom prst="rect">
            <a:avLst/>
          </a:prstGeom>
        </p:spPr>
      </p:pic>
    </p:spTree>
    <p:extLst>
      <p:ext uri="{BB962C8B-B14F-4D97-AF65-F5344CB8AC3E}">
        <p14:creationId xmlns:p14="http://schemas.microsoft.com/office/powerpoint/2010/main" val="318959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ilitary family">
            <a:extLst>
              <a:ext uri="{FF2B5EF4-FFF2-40B4-BE49-F238E27FC236}">
                <a16:creationId xmlns:a16="http://schemas.microsoft.com/office/drawing/2014/main" id="{8C7A17E8-BF1F-BB43-B00B-40B1D133B374}"/>
              </a:ext>
            </a:extLst>
          </p:cNvPr>
          <p:cNvPicPr>
            <a:picLocks noChangeAspect="1" noChangeArrowheads="1"/>
          </p:cNvPicPr>
          <p:nvPr/>
        </p:nvPicPr>
        <p:blipFill rotWithShape="1">
          <a:blip r:embed="rId2">
            <a:alphaModFix amt="19000"/>
            <a:extLst>
              <a:ext uri="{28A0092B-C50C-407E-A947-70E740481C1C}">
                <a14:useLocalDpi xmlns:a14="http://schemas.microsoft.com/office/drawing/2010/main" val="0"/>
              </a:ext>
            </a:extLst>
          </a:blip>
          <a:srcRect r="37334"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EC776C-076A-FC48-A604-925F39E54FC8}"/>
              </a:ext>
            </a:extLst>
          </p:cNvPr>
          <p:cNvSpPr txBox="1"/>
          <p:nvPr/>
        </p:nvSpPr>
        <p:spPr>
          <a:xfrm>
            <a:off x="232238" y="333828"/>
            <a:ext cx="8679523" cy="6986528"/>
          </a:xfrm>
          <a:prstGeom prst="rect">
            <a:avLst/>
          </a:prstGeom>
          <a:noFill/>
        </p:spPr>
        <p:txBody>
          <a:bodyPr wrap="square" rtlCol="0">
            <a:spAutoFit/>
          </a:bodyPr>
          <a:lstStyle/>
          <a:p>
            <a:pPr algn="ctr"/>
            <a:r>
              <a:rPr lang="en-US" sz="3600" b="1" dirty="0">
                <a:solidFill>
                  <a:schemeClr val="accent2"/>
                </a:solidFill>
              </a:rPr>
              <a:t>Military Spouse Employment</a:t>
            </a:r>
          </a:p>
          <a:p>
            <a:pPr algn="ctr"/>
            <a:endParaRPr lang="en-US" sz="3200" b="1" dirty="0"/>
          </a:p>
          <a:p>
            <a:pPr marL="457200" indent="-457200">
              <a:buFont typeface="Arial" panose="020B0604020202020204" pitchFamily="34" charset="0"/>
              <a:buChar char="•"/>
            </a:pPr>
            <a:r>
              <a:rPr lang="en-US" sz="3200" b="1" dirty="0"/>
              <a:t>Factors: </a:t>
            </a:r>
            <a:r>
              <a:rPr lang="en-US" sz="3200" dirty="0"/>
              <a:t>Frequent geographic mobility, deployments, and local military installation labor markets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16-24% of military spouses are unemployed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Underemployment can be an even larger issue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Military spouses are losing income, retirement benefits, and may lack career progression or advancement</a:t>
            </a:r>
          </a:p>
          <a:p>
            <a:pPr marL="457200" indent="-457200">
              <a:buFont typeface="Arial" panose="020B0604020202020204" pitchFamily="34" charset="0"/>
              <a:buChar char="•"/>
            </a:pPr>
            <a:endParaRPr lang="en-US" sz="3200" dirty="0"/>
          </a:p>
        </p:txBody>
      </p:sp>
      <p:pic>
        <p:nvPicPr>
          <p:cNvPr id="5" name="Graphic 4" descr="Computer">
            <a:extLst>
              <a:ext uri="{FF2B5EF4-FFF2-40B4-BE49-F238E27FC236}">
                <a16:creationId xmlns:a16="http://schemas.microsoft.com/office/drawing/2014/main" id="{58E14F77-D133-904E-BA4A-BA0FF6CA1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052" y="198619"/>
            <a:ext cx="914400" cy="914400"/>
          </a:xfrm>
          <a:prstGeom prst="rect">
            <a:avLst/>
          </a:prstGeom>
        </p:spPr>
      </p:pic>
    </p:spTree>
    <p:extLst>
      <p:ext uri="{BB962C8B-B14F-4D97-AF65-F5344CB8AC3E}">
        <p14:creationId xmlns:p14="http://schemas.microsoft.com/office/powerpoint/2010/main" val="142459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addle-wkwcb6s.stackpathdns.com/wp-content/uploads/2016/07/wool-1142179_1280-760x506.jpg">
            <a:extLst>
              <a:ext uri="{FF2B5EF4-FFF2-40B4-BE49-F238E27FC236}">
                <a16:creationId xmlns:a16="http://schemas.microsoft.com/office/drawing/2014/main" id="{6F9E48E7-152F-104E-9DCD-52C1244F26B8}"/>
              </a:ext>
            </a:extLst>
          </p:cNvPr>
          <p:cNvPicPr>
            <a:picLocks noChangeAspect="1" noChangeArrowheads="1"/>
          </p:cNvPicPr>
          <p:nvPr/>
        </p:nvPicPr>
        <p:blipFill>
          <a:blip r:embed="rId3">
            <a:alphaModFix amt="78000"/>
            <a:extLst>
              <a:ext uri="{28A0092B-C50C-407E-A947-70E740481C1C}">
                <a14:useLocalDpi xmlns:a14="http://schemas.microsoft.com/office/drawing/2010/main" val="0"/>
              </a:ext>
            </a:extLst>
          </a:blip>
          <a:srcRect/>
          <a:stretch>
            <a:fillRect/>
          </a:stretch>
        </p:blipFill>
        <p:spPr bwMode="auto">
          <a:xfrm>
            <a:off x="-577014" y="0"/>
            <a:ext cx="1030041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4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ilitary family">
            <a:extLst>
              <a:ext uri="{FF2B5EF4-FFF2-40B4-BE49-F238E27FC236}">
                <a16:creationId xmlns:a16="http://schemas.microsoft.com/office/drawing/2014/main" id="{8C7A17E8-BF1F-BB43-B00B-40B1D133B374}"/>
              </a:ext>
            </a:extLst>
          </p:cNvPr>
          <p:cNvPicPr>
            <a:picLocks noChangeAspect="1" noChangeArrowheads="1"/>
          </p:cNvPicPr>
          <p:nvPr/>
        </p:nvPicPr>
        <p:blipFill rotWithShape="1">
          <a:blip r:embed="rId2">
            <a:alphaModFix amt="19000"/>
            <a:extLst>
              <a:ext uri="{28A0092B-C50C-407E-A947-70E740481C1C}">
                <a14:useLocalDpi xmlns:a14="http://schemas.microsoft.com/office/drawing/2010/main" val="0"/>
              </a:ext>
            </a:extLst>
          </a:blip>
          <a:srcRect r="37334"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EC776C-076A-FC48-A604-925F39E54FC8}"/>
              </a:ext>
            </a:extLst>
          </p:cNvPr>
          <p:cNvSpPr txBox="1"/>
          <p:nvPr/>
        </p:nvSpPr>
        <p:spPr>
          <a:xfrm>
            <a:off x="232238" y="333828"/>
            <a:ext cx="8679523" cy="7971413"/>
          </a:xfrm>
          <a:prstGeom prst="rect">
            <a:avLst/>
          </a:prstGeom>
          <a:noFill/>
        </p:spPr>
        <p:txBody>
          <a:bodyPr wrap="square" rtlCol="0">
            <a:spAutoFit/>
          </a:bodyPr>
          <a:lstStyle/>
          <a:p>
            <a:pPr algn="ctr"/>
            <a:r>
              <a:rPr lang="en-US" sz="3600" b="1" dirty="0">
                <a:solidFill>
                  <a:schemeClr val="accent3">
                    <a:lumMod val="75000"/>
                  </a:schemeClr>
                </a:solidFill>
              </a:rPr>
              <a:t>Military Family Financial Wellness</a:t>
            </a:r>
          </a:p>
          <a:p>
            <a:pPr algn="ctr"/>
            <a:endParaRPr lang="en-US" sz="3200" b="1" dirty="0"/>
          </a:p>
          <a:p>
            <a:pPr marL="457200" indent="-457200">
              <a:buFont typeface="Arial" panose="020B0604020202020204" pitchFamily="34" charset="0"/>
              <a:buChar char="•"/>
            </a:pPr>
            <a:r>
              <a:rPr lang="en-US" sz="3200" b="1" dirty="0"/>
              <a:t>Factors: </a:t>
            </a:r>
            <a:r>
              <a:rPr lang="en-US" sz="3200" dirty="0"/>
              <a:t>Frequent geographic mobility, spouse employment issues, early family formation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60% of families do not have enough savings to cover three months of living expenses </a:t>
            </a:r>
            <a:r>
              <a:rPr lang="en-US" sz="2400" dirty="0"/>
              <a:t>(MFAN 2017)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15% of military families report issues of food insecurity </a:t>
            </a:r>
            <a:r>
              <a:rPr lang="en-US" sz="2400" dirty="0"/>
              <a:t>(Wax and </a:t>
            </a:r>
            <a:r>
              <a:rPr lang="en-US" sz="2400" dirty="0" err="1"/>
              <a:t>Stankorb</a:t>
            </a:r>
            <a:r>
              <a:rPr lang="en-US" sz="2400" dirty="0"/>
              <a:t> 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PCS moves can cause additional financial stress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5" name="Graphic 4" descr="Money">
            <a:extLst>
              <a:ext uri="{FF2B5EF4-FFF2-40B4-BE49-F238E27FC236}">
                <a16:creationId xmlns:a16="http://schemas.microsoft.com/office/drawing/2014/main" id="{E31BFF2B-28A3-9C45-A8C2-D127E0DE7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238" y="153649"/>
            <a:ext cx="914400" cy="914400"/>
          </a:xfrm>
          <a:prstGeom prst="rect">
            <a:avLst/>
          </a:prstGeom>
        </p:spPr>
      </p:pic>
    </p:spTree>
    <p:extLst>
      <p:ext uri="{BB962C8B-B14F-4D97-AF65-F5344CB8AC3E}">
        <p14:creationId xmlns:p14="http://schemas.microsoft.com/office/powerpoint/2010/main" val="128785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ilitary family">
            <a:extLst>
              <a:ext uri="{FF2B5EF4-FFF2-40B4-BE49-F238E27FC236}">
                <a16:creationId xmlns:a16="http://schemas.microsoft.com/office/drawing/2014/main" id="{8C7A17E8-BF1F-BB43-B00B-40B1D133B374}"/>
              </a:ext>
            </a:extLst>
          </p:cNvPr>
          <p:cNvPicPr>
            <a:picLocks noChangeAspect="1" noChangeArrowheads="1"/>
          </p:cNvPicPr>
          <p:nvPr/>
        </p:nvPicPr>
        <p:blipFill rotWithShape="1">
          <a:blip r:embed="rId2">
            <a:alphaModFix amt="19000"/>
            <a:extLst>
              <a:ext uri="{28A0092B-C50C-407E-A947-70E740481C1C}">
                <a14:useLocalDpi xmlns:a14="http://schemas.microsoft.com/office/drawing/2010/main" val="0"/>
              </a:ext>
            </a:extLst>
          </a:blip>
          <a:srcRect r="37334"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EC776C-076A-FC48-A604-925F39E54FC8}"/>
              </a:ext>
            </a:extLst>
          </p:cNvPr>
          <p:cNvSpPr txBox="1"/>
          <p:nvPr/>
        </p:nvSpPr>
        <p:spPr>
          <a:xfrm>
            <a:off x="232238" y="333828"/>
            <a:ext cx="8911742" cy="8525411"/>
          </a:xfrm>
          <a:prstGeom prst="rect">
            <a:avLst/>
          </a:prstGeom>
          <a:noFill/>
        </p:spPr>
        <p:txBody>
          <a:bodyPr wrap="square" rtlCol="0">
            <a:spAutoFit/>
          </a:bodyPr>
          <a:lstStyle/>
          <a:p>
            <a:pPr algn="ctr"/>
            <a:r>
              <a:rPr lang="en-US" sz="3600" b="1" dirty="0">
                <a:solidFill>
                  <a:schemeClr val="accent4">
                    <a:lumMod val="75000"/>
                  </a:schemeClr>
                </a:solidFill>
              </a:rPr>
              <a:t>Military Family Mental Health</a:t>
            </a:r>
          </a:p>
          <a:p>
            <a:pPr algn="ctr"/>
            <a:endParaRPr lang="en-US" sz="3200" b="1" dirty="0"/>
          </a:p>
          <a:p>
            <a:pPr marL="457200" indent="-457200">
              <a:buFont typeface="Arial" panose="020B0604020202020204" pitchFamily="34" charset="0"/>
              <a:buChar char="•"/>
            </a:pPr>
            <a:r>
              <a:rPr lang="en-US" sz="3200" b="1" dirty="0"/>
              <a:t>Factors: </a:t>
            </a:r>
            <a:r>
              <a:rPr lang="en-US" sz="3200" dirty="0"/>
              <a:t>Lifestyle stress and strain, family separation, military culture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Stigma of mental health problems in military, supposed to be “resilient” spouses who “do it all”</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Depression, anxiety, and mental health challenges for military spouses</a:t>
            </a:r>
            <a:endParaRPr lang="en-US" sz="24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Moving and deployments can be challenging for children’s mental health and wellness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5" name="Graphic 4" descr="Brain in head">
            <a:extLst>
              <a:ext uri="{FF2B5EF4-FFF2-40B4-BE49-F238E27FC236}">
                <a16:creationId xmlns:a16="http://schemas.microsoft.com/office/drawing/2014/main" id="{ABD11D29-9794-8B45-936A-B740FC90D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122" y="183629"/>
            <a:ext cx="914400" cy="914400"/>
          </a:xfrm>
          <a:prstGeom prst="rect">
            <a:avLst/>
          </a:prstGeom>
        </p:spPr>
      </p:pic>
    </p:spTree>
    <p:extLst>
      <p:ext uri="{BB962C8B-B14F-4D97-AF65-F5344CB8AC3E}">
        <p14:creationId xmlns:p14="http://schemas.microsoft.com/office/powerpoint/2010/main" val="291873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ilitary family">
            <a:extLst>
              <a:ext uri="{FF2B5EF4-FFF2-40B4-BE49-F238E27FC236}">
                <a16:creationId xmlns:a16="http://schemas.microsoft.com/office/drawing/2014/main" id="{8C7A17E8-BF1F-BB43-B00B-40B1D133B374}"/>
              </a:ext>
            </a:extLst>
          </p:cNvPr>
          <p:cNvPicPr>
            <a:picLocks noChangeAspect="1" noChangeArrowheads="1"/>
          </p:cNvPicPr>
          <p:nvPr/>
        </p:nvPicPr>
        <p:blipFill rotWithShape="1">
          <a:blip r:embed="rId2">
            <a:alphaModFix amt="19000"/>
            <a:extLst>
              <a:ext uri="{28A0092B-C50C-407E-A947-70E740481C1C}">
                <a14:useLocalDpi xmlns:a14="http://schemas.microsoft.com/office/drawing/2010/main" val="0"/>
              </a:ext>
            </a:extLst>
          </a:blip>
          <a:srcRect r="37334"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EC776C-076A-FC48-A604-925F39E54FC8}"/>
              </a:ext>
            </a:extLst>
          </p:cNvPr>
          <p:cNvSpPr txBox="1"/>
          <p:nvPr/>
        </p:nvSpPr>
        <p:spPr>
          <a:xfrm>
            <a:off x="232238" y="333828"/>
            <a:ext cx="8679523" cy="8032968"/>
          </a:xfrm>
          <a:prstGeom prst="rect">
            <a:avLst/>
          </a:prstGeom>
          <a:noFill/>
        </p:spPr>
        <p:txBody>
          <a:bodyPr wrap="square" rtlCol="0">
            <a:spAutoFit/>
          </a:bodyPr>
          <a:lstStyle/>
          <a:p>
            <a:pPr algn="ctr"/>
            <a:r>
              <a:rPr lang="en-US" sz="3600" b="1" dirty="0">
                <a:solidFill>
                  <a:schemeClr val="accent5">
                    <a:lumMod val="75000"/>
                  </a:schemeClr>
                </a:solidFill>
              </a:rPr>
              <a:t>Military Families and Community</a:t>
            </a:r>
          </a:p>
          <a:p>
            <a:pPr algn="ctr"/>
            <a:endParaRPr lang="en-US" sz="3200" b="1" dirty="0"/>
          </a:p>
          <a:p>
            <a:pPr marL="457200" indent="-457200">
              <a:buFont typeface="Arial" panose="020B0604020202020204" pitchFamily="34" charset="0"/>
              <a:buChar char="•"/>
            </a:pPr>
            <a:r>
              <a:rPr lang="en-US" sz="3200" b="1" dirty="0"/>
              <a:t>Factors: </a:t>
            </a:r>
            <a:r>
              <a:rPr lang="en-US" sz="3200" dirty="0"/>
              <a:t>Frequent geographic mobility, disconnect with civilians, military culture and norms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Geographically distant from family and friends</a:t>
            </a:r>
            <a:endParaRPr lang="en-US" sz="24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Lack of connection and investment in local civilian community</a:t>
            </a:r>
            <a:endParaRPr lang="en-US" sz="24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Isolation, even within military community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6" name="Graphic 5" descr="Map with pin">
            <a:extLst>
              <a:ext uri="{FF2B5EF4-FFF2-40B4-BE49-F238E27FC236}">
                <a16:creationId xmlns:a16="http://schemas.microsoft.com/office/drawing/2014/main" id="{B361419F-7BE8-D040-977A-39D3A956AF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239" y="198620"/>
            <a:ext cx="914400" cy="914400"/>
          </a:xfrm>
          <a:prstGeom prst="rect">
            <a:avLst/>
          </a:prstGeom>
        </p:spPr>
      </p:pic>
    </p:spTree>
    <p:extLst>
      <p:ext uri="{BB962C8B-B14F-4D97-AF65-F5344CB8AC3E}">
        <p14:creationId xmlns:p14="http://schemas.microsoft.com/office/powerpoint/2010/main" val="880934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18000"/>
          </a:blip>
          <a:stretch>
            <a:fillRect/>
          </a:stretch>
        </p:blipFill>
        <p:spPr>
          <a:xfrm>
            <a:off x="-2566148" y="0"/>
            <a:ext cx="13512754" cy="7016738"/>
          </a:xfrm>
          <a:prstGeom prst="rect">
            <a:avLst/>
          </a:prstGeom>
        </p:spPr>
      </p:pic>
      <p:sp>
        <p:nvSpPr>
          <p:cNvPr id="5" name="TextBox 4">
            <a:extLst>
              <a:ext uri="{FF2B5EF4-FFF2-40B4-BE49-F238E27FC236}">
                <a16:creationId xmlns:a16="http://schemas.microsoft.com/office/drawing/2014/main" id="{03555A24-478B-454E-BEDB-90AF848F6395}"/>
              </a:ext>
            </a:extLst>
          </p:cNvPr>
          <p:cNvSpPr txBox="1"/>
          <p:nvPr/>
        </p:nvSpPr>
        <p:spPr>
          <a:xfrm>
            <a:off x="187158" y="159945"/>
            <a:ext cx="8368632" cy="830997"/>
          </a:xfrm>
          <a:prstGeom prst="rect">
            <a:avLst/>
          </a:prstGeom>
          <a:noFill/>
        </p:spPr>
        <p:txBody>
          <a:bodyPr wrap="square" rtlCol="0">
            <a:spAutoFit/>
          </a:bodyPr>
          <a:lstStyle/>
          <a:p>
            <a:r>
              <a:rPr lang="en-US" sz="4800" b="1" dirty="0">
                <a:cs typeface="Gill Sans"/>
              </a:rPr>
              <a:t>In Summary</a:t>
            </a:r>
          </a:p>
        </p:txBody>
      </p:sp>
      <p:sp>
        <p:nvSpPr>
          <p:cNvPr id="6" name="Rectangle 5">
            <a:extLst>
              <a:ext uri="{FF2B5EF4-FFF2-40B4-BE49-F238E27FC236}">
                <a16:creationId xmlns:a16="http://schemas.microsoft.com/office/drawing/2014/main" id="{8C8799CE-170B-C94B-9E4D-A3E9EB806FF7}"/>
              </a:ext>
            </a:extLst>
          </p:cNvPr>
          <p:cNvSpPr/>
          <p:nvPr/>
        </p:nvSpPr>
        <p:spPr>
          <a:xfrm>
            <a:off x="187158" y="1385338"/>
            <a:ext cx="8956842" cy="4585871"/>
          </a:xfrm>
          <a:prstGeom prst="rect">
            <a:avLst/>
          </a:prstGeom>
        </p:spPr>
        <p:txBody>
          <a:bodyPr wrap="square">
            <a:spAutoFit/>
          </a:bodyPr>
          <a:lstStyle/>
          <a:p>
            <a:pPr marL="457200" indent="-457200">
              <a:buFont typeface="Wingdings" charset="2"/>
              <a:buChar char="§"/>
            </a:pPr>
            <a:r>
              <a:rPr lang="en-US" sz="3200" dirty="0"/>
              <a:t>Use sociological imagination to better understand the structure and social context of U.S. military</a:t>
            </a:r>
          </a:p>
          <a:p>
            <a:pPr marL="457200" indent="-457200">
              <a:buFont typeface="Wingdings" charset="2"/>
              <a:buChar char="§"/>
            </a:pPr>
            <a:endParaRPr lang="en-US" sz="3200" dirty="0"/>
          </a:p>
          <a:p>
            <a:pPr marL="457200" indent="-457200">
              <a:buFont typeface="Wingdings" charset="2"/>
              <a:buChar char="§"/>
            </a:pPr>
            <a:endParaRPr lang="en-US" dirty="0"/>
          </a:p>
          <a:p>
            <a:pPr marL="457200" indent="-457200">
              <a:buFont typeface="Wingdings" charset="2"/>
              <a:buChar char="§"/>
            </a:pPr>
            <a:r>
              <a:rPr lang="en-US" sz="3200" dirty="0"/>
              <a:t>How institutional demands shape the lives of servicemembers and their families</a:t>
            </a:r>
          </a:p>
          <a:p>
            <a:pPr marL="457200" indent="-457200">
              <a:buFont typeface="Wingdings" charset="2"/>
              <a:buChar char="§"/>
            </a:pPr>
            <a:endParaRPr lang="en-US" sz="3200" dirty="0"/>
          </a:p>
          <a:p>
            <a:endParaRPr lang="en-US" dirty="0"/>
          </a:p>
          <a:p>
            <a:pPr marL="457200" indent="-457200">
              <a:buFont typeface="Wingdings" charset="2"/>
              <a:buChar char="§"/>
            </a:pPr>
            <a:r>
              <a:rPr lang="en-US" sz="3200" dirty="0"/>
              <a:t>Identify some of the common challenges within the military community</a:t>
            </a:r>
          </a:p>
        </p:txBody>
      </p:sp>
    </p:spTree>
    <p:extLst>
      <p:ext uri="{BB962C8B-B14F-4D97-AF65-F5344CB8AC3E}">
        <p14:creationId xmlns:p14="http://schemas.microsoft.com/office/powerpoint/2010/main" val="358128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486" y="2080282"/>
            <a:ext cx="8158678" cy="2000548"/>
          </a:xfrm>
          <a:prstGeom prst="rect">
            <a:avLst/>
          </a:prstGeom>
          <a:noFill/>
        </p:spPr>
        <p:txBody>
          <a:bodyPr wrap="square" rtlCol="0">
            <a:spAutoFit/>
          </a:bodyPr>
          <a:lstStyle/>
          <a:p>
            <a:pPr algn="ctr"/>
            <a:r>
              <a:rPr lang="en-US" sz="4000" dirty="0">
                <a:latin typeface="Gill Sans"/>
                <a:cs typeface="Gill Sans"/>
              </a:rPr>
              <a:t>Sidra Montgomery, Ph.D.</a:t>
            </a:r>
          </a:p>
          <a:p>
            <a:pPr algn="ctr"/>
            <a:endParaRPr lang="en-US" sz="1200" dirty="0">
              <a:latin typeface="Gill Sans"/>
              <a:cs typeface="Gill Sans"/>
            </a:endParaRPr>
          </a:p>
          <a:p>
            <a:pPr algn="ctr"/>
            <a:r>
              <a:rPr lang="en-US" sz="3200" dirty="0" err="1">
                <a:solidFill>
                  <a:srgbClr val="E0000D"/>
                </a:solidFill>
                <a:latin typeface="Gill Sans"/>
                <a:cs typeface="Gill Sans"/>
              </a:rPr>
              <a:t>sidra.montgomery@gmail.com</a:t>
            </a:r>
            <a:endParaRPr lang="en-US" sz="3200" dirty="0">
              <a:solidFill>
                <a:srgbClr val="E0000D"/>
              </a:solidFill>
              <a:latin typeface="Gill Sans"/>
              <a:cs typeface="Gill Sans"/>
            </a:endParaRPr>
          </a:p>
          <a:p>
            <a:endParaRPr lang="en-US" sz="4000" dirty="0">
              <a:latin typeface="Gill Sans"/>
              <a:cs typeface="Gill Sans"/>
            </a:endParaRPr>
          </a:p>
        </p:txBody>
      </p:sp>
      <p:sp>
        <p:nvSpPr>
          <p:cNvPr id="4" name="TextBox 3">
            <a:extLst>
              <a:ext uri="{FF2B5EF4-FFF2-40B4-BE49-F238E27FC236}">
                <a16:creationId xmlns:a16="http://schemas.microsoft.com/office/drawing/2014/main" id="{4CF2E9F6-E39B-F94D-B257-324D5C6CA764}"/>
              </a:ext>
            </a:extLst>
          </p:cNvPr>
          <p:cNvSpPr txBox="1"/>
          <p:nvPr/>
        </p:nvSpPr>
        <p:spPr>
          <a:xfrm>
            <a:off x="3073151" y="3666206"/>
            <a:ext cx="3109935" cy="523220"/>
          </a:xfrm>
          <a:prstGeom prst="rect">
            <a:avLst/>
          </a:prstGeom>
          <a:noFill/>
        </p:spPr>
        <p:txBody>
          <a:bodyPr wrap="square" rtlCol="0">
            <a:spAutoFit/>
          </a:bodyPr>
          <a:lstStyle/>
          <a:p>
            <a:r>
              <a:rPr lang="en-US" sz="2400" dirty="0">
                <a:latin typeface="Gill Sans"/>
                <a:cs typeface="Gill Sans"/>
              </a:rPr>
              <a:t>@</a:t>
            </a:r>
            <a:r>
              <a:rPr lang="en-US" sz="2800" dirty="0" err="1">
                <a:latin typeface="Gill Sans"/>
                <a:cs typeface="Gill Sans"/>
              </a:rPr>
              <a:t>sidramontgomery</a:t>
            </a:r>
            <a:endParaRPr lang="en-US" sz="2800" dirty="0">
              <a:latin typeface="Gill Sans"/>
              <a:cs typeface="Gill Sans"/>
            </a:endParaRPr>
          </a:p>
        </p:txBody>
      </p:sp>
      <p:pic>
        <p:nvPicPr>
          <p:cNvPr id="5" name="Picture 4">
            <a:extLst>
              <a:ext uri="{FF2B5EF4-FFF2-40B4-BE49-F238E27FC236}">
                <a16:creationId xmlns:a16="http://schemas.microsoft.com/office/drawing/2014/main" id="{CAA31A53-A610-6744-96A5-A543E9747EC4}"/>
              </a:ext>
            </a:extLst>
          </p:cNvPr>
          <p:cNvPicPr>
            <a:picLocks noChangeAspect="1"/>
          </p:cNvPicPr>
          <p:nvPr/>
        </p:nvPicPr>
        <p:blipFill>
          <a:blip r:embed="rId3"/>
          <a:stretch>
            <a:fillRect/>
          </a:stretch>
        </p:blipFill>
        <p:spPr>
          <a:xfrm>
            <a:off x="2253343" y="3517912"/>
            <a:ext cx="819808" cy="819808"/>
          </a:xfrm>
          <a:prstGeom prst="rect">
            <a:avLst/>
          </a:prstGeom>
        </p:spPr>
      </p:pic>
      <p:sp>
        <p:nvSpPr>
          <p:cNvPr id="7" name="TextBox 6">
            <a:extLst>
              <a:ext uri="{FF2B5EF4-FFF2-40B4-BE49-F238E27FC236}">
                <a16:creationId xmlns:a16="http://schemas.microsoft.com/office/drawing/2014/main" id="{2A0E6900-3E87-F445-833B-12890A271CAE}"/>
              </a:ext>
            </a:extLst>
          </p:cNvPr>
          <p:cNvSpPr txBox="1"/>
          <p:nvPr/>
        </p:nvSpPr>
        <p:spPr>
          <a:xfrm>
            <a:off x="279532" y="670979"/>
            <a:ext cx="8368632" cy="923330"/>
          </a:xfrm>
          <a:prstGeom prst="rect">
            <a:avLst/>
          </a:prstGeom>
          <a:noFill/>
        </p:spPr>
        <p:txBody>
          <a:bodyPr wrap="square" rtlCol="0">
            <a:spAutoFit/>
          </a:bodyPr>
          <a:lstStyle/>
          <a:p>
            <a:pPr algn="ctr"/>
            <a:r>
              <a:rPr lang="en-US" sz="5400" b="1" dirty="0">
                <a:cs typeface="Gill Sans"/>
              </a:rPr>
              <a:t>Thank You!</a:t>
            </a:r>
          </a:p>
        </p:txBody>
      </p:sp>
    </p:spTree>
    <p:extLst>
      <p:ext uri="{BB962C8B-B14F-4D97-AF65-F5344CB8AC3E}">
        <p14:creationId xmlns:p14="http://schemas.microsoft.com/office/powerpoint/2010/main" val="40324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ociology">
            <a:extLst>
              <a:ext uri="{FF2B5EF4-FFF2-40B4-BE49-F238E27FC236}">
                <a16:creationId xmlns:a16="http://schemas.microsoft.com/office/drawing/2014/main" id="{1D9FB3FF-68F8-1A4C-AE74-3E9F9C578CFD}"/>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583454" y="0"/>
            <a:ext cx="10310907" cy="68674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80D47C-2FD2-C54D-A52E-3910A0C52697}"/>
              </a:ext>
            </a:extLst>
          </p:cNvPr>
          <p:cNvSpPr txBox="1"/>
          <p:nvPr/>
        </p:nvSpPr>
        <p:spPr>
          <a:xfrm>
            <a:off x="3086098" y="5005405"/>
            <a:ext cx="5905501" cy="1862048"/>
          </a:xfrm>
          <a:prstGeom prst="rect">
            <a:avLst/>
          </a:prstGeom>
          <a:noFill/>
        </p:spPr>
        <p:txBody>
          <a:bodyPr wrap="square" rtlCol="0">
            <a:spAutoFit/>
          </a:bodyPr>
          <a:lstStyle/>
          <a:p>
            <a:r>
              <a:rPr lang="en-US" sz="11500" dirty="0"/>
              <a:t>Sociology</a:t>
            </a:r>
            <a:endParaRPr lang="en-US" dirty="0"/>
          </a:p>
        </p:txBody>
      </p:sp>
    </p:spTree>
    <p:extLst>
      <p:ext uri="{BB962C8B-B14F-4D97-AF65-F5344CB8AC3E}">
        <p14:creationId xmlns:p14="http://schemas.microsoft.com/office/powerpoint/2010/main" val="11889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geometric background">
            <a:extLst>
              <a:ext uri="{FF2B5EF4-FFF2-40B4-BE49-F238E27FC236}">
                <a16:creationId xmlns:a16="http://schemas.microsoft.com/office/drawing/2014/main" id="{E8548163-E46B-5648-96FE-F7AC0E73DF3B}"/>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6017" y="-1249017"/>
            <a:ext cx="9435547" cy="9435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82D730-EF3B-8947-9D85-8FF2766984C4}"/>
              </a:ext>
            </a:extLst>
          </p:cNvPr>
          <p:cNvSpPr txBox="1"/>
          <p:nvPr/>
        </p:nvSpPr>
        <p:spPr>
          <a:xfrm>
            <a:off x="333375" y="190500"/>
            <a:ext cx="8477250" cy="1107996"/>
          </a:xfrm>
          <a:prstGeom prst="rect">
            <a:avLst/>
          </a:prstGeom>
          <a:noFill/>
        </p:spPr>
        <p:txBody>
          <a:bodyPr wrap="square" rtlCol="0">
            <a:spAutoFit/>
          </a:bodyPr>
          <a:lstStyle/>
          <a:p>
            <a:r>
              <a:rPr lang="en-US" sz="6600" dirty="0"/>
              <a:t>Sociological Imagination</a:t>
            </a:r>
          </a:p>
        </p:txBody>
      </p:sp>
      <p:pic>
        <p:nvPicPr>
          <p:cNvPr id="4" name="Graphic 3" descr="City">
            <a:extLst>
              <a:ext uri="{FF2B5EF4-FFF2-40B4-BE49-F238E27FC236}">
                <a16:creationId xmlns:a16="http://schemas.microsoft.com/office/drawing/2014/main" id="{371F07F9-CF71-334D-BA64-EEF8285FDA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379" y="1968534"/>
            <a:ext cx="2797254" cy="2797254"/>
          </a:xfrm>
          <a:prstGeom prst="rect">
            <a:avLst/>
          </a:prstGeom>
        </p:spPr>
      </p:pic>
      <p:pic>
        <p:nvPicPr>
          <p:cNvPr id="6" name="Graphic 5" descr="Man">
            <a:extLst>
              <a:ext uri="{FF2B5EF4-FFF2-40B4-BE49-F238E27FC236}">
                <a16:creationId xmlns:a16="http://schemas.microsoft.com/office/drawing/2014/main" id="{9A99548A-9E90-3247-9EE1-2D5E2BBBF4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3396" y="2373273"/>
            <a:ext cx="1943100" cy="1943100"/>
          </a:xfrm>
          <a:prstGeom prst="rect">
            <a:avLst/>
          </a:prstGeom>
        </p:spPr>
      </p:pic>
      <p:sp>
        <p:nvSpPr>
          <p:cNvPr id="7" name="TextBox 6">
            <a:extLst>
              <a:ext uri="{FF2B5EF4-FFF2-40B4-BE49-F238E27FC236}">
                <a16:creationId xmlns:a16="http://schemas.microsoft.com/office/drawing/2014/main" id="{9DFF29B4-FEF3-DE4C-BC25-67421E03D1C2}"/>
              </a:ext>
            </a:extLst>
          </p:cNvPr>
          <p:cNvSpPr txBox="1"/>
          <p:nvPr/>
        </p:nvSpPr>
        <p:spPr>
          <a:xfrm>
            <a:off x="6191253" y="4603497"/>
            <a:ext cx="1943100" cy="1200329"/>
          </a:xfrm>
          <a:prstGeom prst="rect">
            <a:avLst/>
          </a:prstGeom>
          <a:noFill/>
        </p:spPr>
        <p:txBody>
          <a:bodyPr wrap="square" rtlCol="0">
            <a:spAutoFit/>
          </a:bodyPr>
          <a:lstStyle/>
          <a:p>
            <a:pPr algn="ctr"/>
            <a:r>
              <a:rPr lang="en-US" sz="3600" dirty="0"/>
              <a:t>Private Troubles</a:t>
            </a:r>
          </a:p>
        </p:txBody>
      </p:sp>
      <p:sp>
        <p:nvSpPr>
          <p:cNvPr id="8" name="TextBox 7">
            <a:extLst>
              <a:ext uri="{FF2B5EF4-FFF2-40B4-BE49-F238E27FC236}">
                <a16:creationId xmlns:a16="http://schemas.microsoft.com/office/drawing/2014/main" id="{4DE19F0E-0950-D64F-9A7D-B4641B6897A0}"/>
              </a:ext>
            </a:extLst>
          </p:cNvPr>
          <p:cNvSpPr txBox="1"/>
          <p:nvPr/>
        </p:nvSpPr>
        <p:spPr>
          <a:xfrm>
            <a:off x="1147157" y="4611564"/>
            <a:ext cx="2038350" cy="1200329"/>
          </a:xfrm>
          <a:prstGeom prst="rect">
            <a:avLst/>
          </a:prstGeom>
          <a:noFill/>
        </p:spPr>
        <p:txBody>
          <a:bodyPr wrap="square" rtlCol="0">
            <a:spAutoFit/>
          </a:bodyPr>
          <a:lstStyle/>
          <a:p>
            <a:pPr algn="ctr"/>
            <a:r>
              <a:rPr lang="en-US" sz="3600" dirty="0"/>
              <a:t>Public issues</a:t>
            </a:r>
          </a:p>
        </p:txBody>
      </p:sp>
      <p:pic>
        <p:nvPicPr>
          <p:cNvPr id="15" name="Graphic 14" descr="Line Arrow: Counterclockwise curve">
            <a:extLst>
              <a:ext uri="{FF2B5EF4-FFF2-40B4-BE49-F238E27FC236}">
                <a16:creationId xmlns:a16="http://schemas.microsoft.com/office/drawing/2014/main" id="{8464D328-DA29-AF42-B35D-F5196C6BAD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627548">
            <a:off x="4072395" y="3702422"/>
            <a:ext cx="1585818" cy="2025249"/>
          </a:xfrm>
          <a:prstGeom prst="rect">
            <a:avLst/>
          </a:prstGeom>
        </p:spPr>
      </p:pic>
      <p:pic>
        <p:nvPicPr>
          <p:cNvPr id="16" name="Graphic 15" descr="Line Arrow: Counterclockwise curve">
            <a:extLst>
              <a:ext uri="{FF2B5EF4-FFF2-40B4-BE49-F238E27FC236}">
                <a16:creationId xmlns:a16="http://schemas.microsoft.com/office/drawing/2014/main" id="{32E230E9-F94D-AA4A-AFCD-E3CD807197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343363">
            <a:off x="4324506" y="1360647"/>
            <a:ext cx="1585818" cy="2025249"/>
          </a:xfrm>
          <a:prstGeom prst="rect">
            <a:avLst/>
          </a:prstGeom>
        </p:spPr>
      </p:pic>
    </p:spTree>
    <p:extLst>
      <p:ext uri="{BB962C8B-B14F-4D97-AF65-F5344CB8AC3E}">
        <p14:creationId xmlns:p14="http://schemas.microsoft.com/office/powerpoint/2010/main" val="49942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pen road">
            <a:extLst>
              <a:ext uri="{FF2B5EF4-FFF2-40B4-BE49-F238E27FC236}">
                <a16:creationId xmlns:a16="http://schemas.microsoft.com/office/drawing/2014/main" id="{A1C20C72-EE49-5540-BF8C-FB9552E64EC4}"/>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352425" y="1499"/>
            <a:ext cx="9994900" cy="68565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32E9C61-D662-6D4F-B736-B85AC44FDBB7}"/>
              </a:ext>
            </a:extLst>
          </p:cNvPr>
          <p:cNvSpPr txBox="1"/>
          <p:nvPr/>
        </p:nvSpPr>
        <p:spPr>
          <a:xfrm>
            <a:off x="146050" y="1111121"/>
            <a:ext cx="8997950" cy="5016758"/>
          </a:xfrm>
          <a:prstGeom prst="rect">
            <a:avLst/>
          </a:prstGeom>
          <a:noFill/>
        </p:spPr>
        <p:txBody>
          <a:bodyPr wrap="square" rtlCol="0">
            <a:spAutoFit/>
          </a:bodyPr>
          <a:lstStyle/>
          <a:p>
            <a:pPr marL="571500" indent="-571500">
              <a:buFont typeface="Wingdings" pitchFamily="2" charset="2"/>
              <a:buChar char="Ø"/>
            </a:pPr>
            <a:r>
              <a:rPr lang="en-US" sz="3600" dirty="0"/>
              <a:t>Demographic make-up of the military</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Military service and the </a:t>
            </a:r>
            <a:r>
              <a:rPr lang="en-US" sz="3600" dirty="0" err="1"/>
              <a:t>lifecourse</a:t>
            </a:r>
            <a:endParaRPr lang="en-US" sz="3600" dirty="0"/>
          </a:p>
          <a:p>
            <a:pPr marL="571500" indent="-571500">
              <a:buFont typeface="Wingdings" pitchFamily="2" charset="2"/>
              <a:buChar char="Ø"/>
            </a:pPr>
            <a:endParaRPr lang="en-US" sz="3600" dirty="0"/>
          </a:p>
          <a:p>
            <a:pPr marL="571500" indent="-571500">
              <a:buFont typeface="Wingdings" pitchFamily="2" charset="2"/>
              <a:buChar char="Ø"/>
            </a:pPr>
            <a:r>
              <a:rPr lang="en-US" sz="3600" dirty="0"/>
              <a:t>What makes the military institution unique?</a:t>
            </a:r>
          </a:p>
          <a:p>
            <a:endParaRPr lang="en-US" sz="3600" dirty="0"/>
          </a:p>
          <a:p>
            <a:pPr marL="571500" indent="-571500">
              <a:buFont typeface="Wingdings" pitchFamily="2" charset="2"/>
              <a:buChar char="Ø"/>
            </a:pPr>
            <a:r>
              <a:rPr lang="en-US" sz="3600" dirty="0"/>
              <a:t>Common challenges for servicemembers, spouses, and families</a:t>
            </a:r>
          </a:p>
          <a:p>
            <a:endParaRPr lang="en-US" sz="3200" dirty="0"/>
          </a:p>
        </p:txBody>
      </p:sp>
    </p:spTree>
    <p:extLst>
      <p:ext uri="{BB962C8B-B14F-4D97-AF65-F5344CB8AC3E}">
        <p14:creationId xmlns:p14="http://schemas.microsoft.com/office/powerpoint/2010/main" val="74939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age result for AMerican flag military base">
            <a:extLst>
              <a:ext uri="{FF2B5EF4-FFF2-40B4-BE49-F238E27FC236}">
                <a16:creationId xmlns:a16="http://schemas.microsoft.com/office/drawing/2014/main" id="{20F6F419-ECA3-BE46-839E-62814E459CA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698811" y="-134911"/>
            <a:ext cx="12304242" cy="699291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214B8E-A967-0C45-92F5-3E39C090EBA6}"/>
              </a:ext>
            </a:extLst>
          </p:cNvPr>
          <p:cNvSpPr txBox="1"/>
          <p:nvPr/>
        </p:nvSpPr>
        <p:spPr>
          <a:xfrm>
            <a:off x="3497377" y="1395024"/>
            <a:ext cx="5172879" cy="44576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900" b="1" dirty="0">
                <a:solidFill>
                  <a:srgbClr val="FFFFFF"/>
                </a:solidFill>
                <a:latin typeface="+mj-lt"/>
                <a:ea typeface="+mj-ea"/>
                <a:cs typeface="+mj-cs"/>
              </a:rPr>
              <a:t>Who Serves in the U.S. Military? </a:t>
            </a:r>
          </a:p>
          <a:p>
            <a:pPr defTabSz="914400">
              <a:lnSpc>
                <a:spcPct val="90000"/>
              </a:lnSpc>
              <a:spcBef>
                <a:spcPct val="0"/>
              </a:spcBef>
              <a:spcAft>
                <a:spcPts val="600"/>
              </a:spcAft>
            </a:pPr>
            <a:endParaRPr lang="en-US" sz="3900" b="1" dirty="0">
              <a:solidFill>
                <a:srgbClr val="FFFFFF"/>
              </a:solidFill>
              <a:latin typeface="+mj-lt"/>
              <a:ea typeface="+mj-ea"/>
              <a:cs typeface="+mj-cs"/>
            </a:endParaRPr>
          </a:p>
          <a:p>
            <a:pPr defTabSz="914400">
              <a:lnSpc>
                <a:spcPct val="90000"/>
              </a:lnSpc>
              <a:spcBef>
                <a:spcPct val="0"/>
              </a:spcBef>
              <a:spcAft>
                <a:spcPts val="600"/>
              </a:spcAft>
            </a:pPr>
            <a:r>
              <a:rPr lang="en-US" sz="3900" b="1" i="1" dirty="0">
                <a:solidFill>
                  <a:srgbClr val="FFFFFF"/>
                </a:solidFill>
                <a:latin typeface="+mj-lt"/>
                <a:ea typeface="+mj-ea"/>
                <a:cs typeface="+mj-cs"/>
              </a:rPr>
              <a:t>Demographic characteristics of the 21</a:t>
            </a:r>
            <a:r>
              <a:rPr lang="en-US" sz="3900" b="1" i="1" baseline="30000" dirty="0">
                <a:solidFill>
                  <a:srgbClr val="FFFFFF"/>
                </a:solidFill>
                <a:latin typeface="+mj-lt"/>
                <a:ea typeface="+mj-ea"/>
                <a:cs typeface="+mj-cs"/>
              </a:rPr>
              <a:t>st</a:t>
            </a:r>
            <a:r>
              <a:rPr lang="en-US" sz="3900" b="1" i="1" dirty="0">
                <a:solidFill>
                  <a:srgbClr val="FFFFFF"/>
                </a:solidFill>
                <a:latin typeface="+mj-lt"/>
                <a:ea typeface="+mj-ea"/>
                <a:cs typeface="+mj-cs"/>
              </a:rPr>
              <a:t> century force</a:t>
            </a:r>
          </a:p>
        </p:txBody>
      </p:sp>
    </p:spTree>
    <p:extLst>
      <p:ext uri="{BB962C8B-B14F-4D97-AF65-F5344CB8AC3E}">
        <p14:creationId xmlns:p14="http://schemas.microsoft.com/office/powerpoint/2010/main" val="41436898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Merican flag military base">
            <a:extLst>
              <a:ext uri="{FF2B5EF4-FFF2-40B4-BE49-F238E27FC236}">
                <a16:creationId xmlns:a16="http://schemas.microsoft.com/office/drawing/2014/main" id="{ABB7E302-A2C0-E840-97A7-A8843F00209D}"/>
              </a:ext>
            </a:extLst>
          </p:cNvPr>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698811" y="-134911"/>
            <a:ext cx="12304242" cy="69929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B750FE-3481-D94A-BA9C-25A119A45537}"/>
              </a:ext>
            </a:extLst>
          </p:cNvPr>
          <p:cNvSpPr>
            <a:spLocks noGrp="1"/>
          </p:cNvSpPr>
          <p:nvPr>
            <p:ph type="title"/>
          </p:nvPr>
        </p:nvSpPr>
        <p:spPr>
          <a:xfrm>
            <a:off x="457200" y="192157"/>
            <a:ext cx="8229600" cy="1143000"/>
          </a:xfrm>
        </p:spPr>
        <p:txBody>
          <a:bodyPr/>
          <a:lstStyle/>
          <a:p>
            <a:r>
              <a:rPr lang="en-US" b="1" dirty="0">
                <a:solidFill>
                  <a:schemeClr val="accent2"/>
                </a:solidFill>
              </a:rPr>
              <a:t>Who Serves in the U.S. Military?</a:t>
            </a:r>
          </a:p>
        </p:txBody>
      </p:sp>
      <p:sp>
        <p:nvSpPr>
          <p:cNvPr id="3" name="Content Placeholder 2">
            <a:extLst>
              <a:ext uri="{FF2B5EF4-FFF2-40B4-BE49-F238E27FC236}">
                <a16:creationId xmlns:a16="http://schemas.microsoft.com/office/drawing/2014/main" id="{6880AD96-9A5D-D048-BD82-61833D618FD2}"/>
              </a:ext>
            </a:extLst>
          </p:cNvPr>
          <p:cNvSpPr>
            <a:spLocks noGrp="1"/>
          </p:cNvSpPr>
          <p:nvPr>
            <p:ph idx="1"/>
          </p:nvPr>
        </p:nvSpPr>
        <p:spPr>
          <a:xfrm>
            <a:off x="311426" y="1265584"/>
            <a:ext cx="8229600" cy="5257800"/>
          </a:xfrm>
        </p:spPr>
        <p:txBody>
          <a:bodyPr>
            <a:normAutofit lnSpcReduction="10000"/>
          </a:bodyPr>
          <a:lstStyle/>
          <a:p>
            <a:pPr marL="0" indent="0">
              <a:buNone/>
            </a:pPr>
            <a:r>
              <a:rPr lang="en-US" dirty="0"/>
              <a:t>Active-Duty (</a:t>
            </a:r>
            <a:r>
              <a:rPr lang="en-US" i="1" dirty="0"/>
              <a:t>2017</a:t>
            </a:r>
            <a:r>
              <a:rPr lang="en-US" dirty="0"/>
              <a:t>): </a:t>
            </a:r>
          </a:p>
          <a:p>
            <a:pPr marL="0" indent="0">
              <a:buNone/>
            </a:pPr>
            <a:endParaRPr lang="en-US" sz="600" dirty="0"/>
          </a:p>
          <a:p>
            <a:pPr lvl="1"/>
            <a:r>
              <a:rPr lang="en-US" b="1" dirty="0"/>
              <a:t>Rank: </a:t>
            </a:r>
            <a:r>
              <a:rPr lang="en-US" dirty="0"/>
              <a:t>82% Enlisted; 17% Officers</a:t>
            </a:r>
          </a:p>
          <a:p>
            <a:pPr marL="457200" lvl="1" indent="0">
              <a:buNone/>
            </a:pPr>
            <a:endParaRPr lang="en-US" dirty="0"/>
          </a:p>
          <a:p>
            <a:pPr lvl="1"/>
            <a:r>
              <a:rPr lang="en-US" b="1" dirty="0"/>
              <a:t>Age: </a:t>
            </a:r>
            <a:r>
              <a:rPr lang="en-US" dirty="0"/>
              <a:t>45% </a:t>
            </a:r>
            <a:r>
              <a:rPr lang="en-US" i="1" dirty="0"/>
              <a:t>25 or younger</a:t>
            </a:r>
            <a:r>
              <a:rPr lang="en-US" dirty="0"/>
              <a:t>, 21% </a:t>
            </a:r>
            <a:r>
              <a:rPr lang="en-US" i="1" dirty="0"/>
              <a:t>26 to 30 years old</a:t>
            </a:r>
            <a:r>
              <a:rPr lang="en-US" dirty="0"/>
              <a:t>, 33.8% </a:t>
            </a:r>
            <a:r>
              <a:rPr lang="en-US" i="1" dirty="0"/>
              <a:t>31 or older</a:t>
            </a:r>
          </a:p>
          <a:p>
            <a:pPr marL="457200" lvl="1" indent="0">
              <a:buNone/>
            </a:pPr>
            <a:endParaRPr lang="en-US" dirty="0"/>
          </a:p>
          <a:p>
            <a:pPr lvl="1"/>
            <a:r>
              <a:rPr lang="en-US" b="1" dirty="0"/>
              <a:t>Race and Ethnicity: </a:t>
            </a:r>
            <a:r>
              <a:rPr lang="en-US" dirty="0"/>
              <a:t>68% White, 17% Black/African-American, 4.5% Asian; 15% Hispanic/Latino Ethnicity</a:t>
            </a:r>
          </a:p>
          <a:p>
            <a:pPr marL="457200" lvl="1" indent="0">
              <a:buNone/>
            </a:pPr>
            <a:endParaRPr lang="en-US" dirty="0"/>
          </a:p>
          <a:p>
            <a:pPr lvl="1"/>
            <a:r>
              <a:rPr lang="en-US" b="1" dirty="0"/>
              <a:t>Gender: </a:t>
            </a:r>
            <a:r>
              <a:rPr lang="en-US" dirty="0"/>
              <a:t>83% Male, 16% Female</a:t>
            </a:r>
          </a:p>
          <a:p>
            <a:pPr lvl="1"/>
            <a:endParaRPr lang="en-US" dirty="0"/>
          </a:p>
        </p:txBody>
      </p:sp>
    </p:spTree>
    <p:extLst>
      <p:ext uri="{BB962C8B-B14F-4D97-AF65-F5344CB8AC3E}">
        <p14:creationId xmlns:p14="http://schemas.microsoft.com/office/powerpoint/2010/main" val="264657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Merican flag military base">
            <a:extLst>
              <a:ext uri="{FF2B5EF4-FFF2-40B4-BE49-F238E27FC236}">
                <a16:creationId xmlns:a16="http://schemas.microsoft.com/office/drawing/2014/main" id="{6CD1F62D-4234-E34A-B0D0-1F95FC7C8A66}"/>
              </a:ext>
            </a:extLst>
          </p:cNvPr>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698811" y="-134911"/>
            <a:ext cx="12304242" cy="69929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B750FE-3481-D94A-BA9C-25A119A45537}"/>
              </a:ext>
            </a:extLst>
          </p:cNvPr>
          <p:cNvSpPr>
            <a:spLocks noGrp="1"/>
          </p:cNvSpPr>
          <p:nvPr>
            <p:ph type="title"/>
          </p:nvPr>
        </p:nvSpPr>
        <p:spPr>
          <a:xfrm>
            <a:off x="457200" y="182562"/>
            <a:ext cx="8229600" cy="1143000"/>
          </a:xfrm>
        </p:spPr>
        <p:txBody>
          <a:bodyPr/>
          <a:lstStyle/>
          <a:p>
            <a:r>
              <a:rPr lang="en-US" b="1" dirty="0">
                <a:solidFill>
                  <a:schemeClr val="accent2"/>
                </a:solidFill>
              </a:rPr>
              <a:t>Who Serves in the U.S. Military?</a:t>
            </a:r>
          </a:p>
        </p:txBody>
      </p:sp>
      <p:sp>
        <p:nvSpPr>
          <p:cNvPr id="3" name="Content Placeholder 2">
            <a:extLst>
              <a:ext uri="{FF2B5EF4-FFF2-40B4-BE49-F238E27FC236}">
                <a16:creationId xmlns:a16="http://schemas.microsoft.com/office/drawing/2014/main" id="{6880AD96-9A5D-D048-BD82-61833D618FD2}"/>
              </a:ext>
            </a:extLst>
          </p:cNvPr>
          <p:cNvSpPr>
            <a:spLocks noGrp="1"/>
          </p:cNvSpPr>
          <p:nvPr>
            <p:ph idx="1"/>
          </p:nvPr>
        </p:nvSpPr>
        <p:spPr>
          <a:xfrm>
            <a:off x="324678" y="1245704"/>
            <a:ext cx="8229600" cy="5429734"/>
          </a:xfrm>
        </p:spPr>
        <p:txBody>
          <a:bodyPr>
            <a:normAutofit fontScale="92500" lnSpcReduction="10000"/>
          </a:bodyPr>
          <a:lstStyle/>
          <a:p>
            <a:pPr marL="0" indent="0">
              <a:buNone/>
            </a:pPr>
            <a:r>
              <a:rPr lang="en-US" sz="3500" dirty="0"/>
              <a:t>Active-Duty (</a:t>
            </a:r>
            <a:r>
              <a:rPr lang="en-US" sz="3500" i="1" dirty="0"/>
              <a:t>2017</a:t>
            </a:r>
            <a:r>
              <a:rPr lang="en-US" sz="3500" dirty="0"/>
              <a:t>): </a:t>
            </a:r>
          </a:p>
          <a:p>
            <a:pPr marL="0" indent="0">
              <a:buNone/>
            </a:pPr>
            <a:endParaRPr lang="en-US" sz="600" dirty="0"/>
          </a:p>
          <a:p>
            <a:pPr lvl="1"/>
            <a:r>
              <a:rPr lang="en-US" b="1" dirty="0"/>
              <a:t>Marital Status: </a:t>
            </a:r>
            <a:r>
              <a:rPr lang="en-US" dirty="0"/>
              <a:t>52% married, 42% never married, 5% divorced</a:t>
            </a:r>
          </a:p>
          <a:p>
            <a:pPr marL="457200" lvl="1" indent="0">
              <a:buNone/>
            </a:pPr>
            <a:endParaRPr lang="en-US" dirty="0"/>
          </a:p>
          <a:p>
            <a:pPr lvl="1"/>
            <a:r>
              <a:rPr lang="en-US" b="1" dirty="0"/>
              <a:t>Children: </a:t>
            </a:r>
            <a:r>
              <a:rPr lang="en-US" dirty="0"/>
              <a:t>38% have children</a:t>
            </a:r>
          </a:p>
          <a:p>
            <a:pPr marL="457200" lvl="1" indent="0">
              <a:buNone/>
            </a:pPr>
            <a:endParaRPr lang="en-US" dirty="0"/>
          </a:p>
          <a:p>
            <a:pPr lvl="1"/>
            <a:r>
              <a:rPr lang="en-US" b="1" dirty="0"/>
              <a:t>Geographic Region: </a:t>
            </a:r>
            <a:r>
              <a:rPr lang="en-US" dirty="0"/>
              <a:t>primarily from the South</a:t>
            </a:r>
          </a:p>
          <a:p>
            <a:pPr lvl="1"/>
            <a:endParaRPr lang="en-US" dirty="0"/>
          </a:p>
          <a:p>
            <a:pPr lvl="1"/>
            <a:r>
              <a:rPr lang="en-US" b="1" dirty="0"/>
              <a:t>Family Service: </a:t>
            </a:r>
            <a:r>
              <a:rPr lang="en-US" dirty="0"/>
              <a:t>80% have family service, 25% have parents who served</a:t>
            </a:r>
          </a:p>
          <a:p>
            <a:pPr marL="457200" lvl="1" indent="0">
              <a:buNone/>
            </a:pPr>
            <a:endParaRPr lang="en-US" dirty="0"/>
          </a:p>
          <a:p>
            <a:pPr lvl="1"/>
            <a:r>
              <a:rPr lang="en-US" b="1" dirty="0"/>
              <a:t>Socioeconomic Background: </a:t>
            </a:r>
            <a:r>
              <a:rPr lang="en-US" dirty="0"/>
              <a:t>Lower to middle class</a:t>
            </a:r>
          </a:p>
          <a:p>
            <a:pPr lvl="1"/>
            <a:endParaRPr lang="en-US" dirty="0"/>
          </a:p>
        </p:txBody>
      </p:sp>
    </p:spTree>
    <p:extLst>
      <p:ext uri="{BB962C8B-B14F-4D97-AF65-F5344CB8AC3E}">
        <p14:creationId xmlns:p14="http://schemas.microsoft.com/office/powerpoint/2010/main" val="88622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result for US marine corps uniforms">
            <a:extLst>
              <a:ext uri="{FF2B5EF4-FFF2-40B4-BE49-F238E27FC236}">
                <a16:creationId xmlns:a16="http://schemas.microsoft.com/office/drawing/2014/main" id="{6D48AC72-E5B6-3D49-BA2A-AF8676DEBF2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792" r="1206" b="-2"/>
          <a:stretch/>
        </p:blipFill>
        <p:spPr bwMode="auto">
          <a:xfrm>
            <a:off x="20" y="0"/>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214B8E-A967-0C45-92F5-3E39C090EBA6}"/>
              </a:ext>
            </a:extLst>
          </p:cNvPr>
          <p:cNvSpPr txBox="1"/>
          <p:nvPr/>
        </p:nvSpPr>
        <p:spPr>
          <a:xfrm>
            <a:off x="3497377" y="1395024"/>
            <a:ext cx="5172879" cy="44576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900" b="1" dirty="0">
                <a:solidFill>
                  <a:srgbClr val="FFFFFF"/>
                </a:solidFill>
                <a:latin typeface="+mj-lt"/>
                <a:ea typeface="+mj-ea"/>
                <a:cs typeface="+mj-cs"/>
              </a:rPr>
              <a:t>Military Service and the Life Course</a:t>
            </a:r>
          </a:p>
          <a:p>
            <a:pPr defTabSz="914400">
              <a:lnSpc>
                <a:spcPct val="90000"/>
              </a:lnSpc>
              <a:spcBef>
                <a:spcPct val="0"/>
              </a:spcBef>
              <a:spcAft>
                <a:spcPts val="600"/>
              </a:spcAft>
            </a:pPr>
            <a:endParaRPr lang="en-US" sz="3900" b="1" dirty="0">
              <a:solidFill>
                <a:srgbClr val="FFFFFF"/>
              </a:solidFill>
              <a:latin typeface="+mj-lt"/>
              <a:ea typeface="+mj-ea"/>
              <a:cs typeface="+mj-cs"/>
            </a:endParaRPr>
          </a:p>
          <a:p>
            <a:pPr defTabSz="914400">
              <a:lnSpc>
                <a:spcPct val="90000"/>
              </a:lnSpc>
              <a:spcBef>
                <a:spcPct val="0"/>
              </a:spcBef>
              <a:spcAft>
                <a:spcPts val="600"/>
              </a:spcAft>
            </a:pPr>
            <a:r>
              <a:rPr lang="en-US" sz="3900" b="1" i="1" dirty="0">
                <a:solidFill>
                  <a:srgbClr val="FFFFFF"/>
                </a:solidFill>
                <a:latin typeface="+mj-lt"/>
                <a:ea typeface="+mj-ea"/>
                <a:cs typeface="+mj-cs"/>
              </a:rPr>
              <a:t>Intersection of life </a:t>
            </a:r>
          </a:p>
          <a:p>
            <a:pPr defTabSz="914400">
              <a:lnSpc>
                <a:spcPct val="90000"/>
              </a:lnSpc>
              <a:spcBef>
                <a:spcPct val="0"/>
              </a:spcBef>
              <a:spcAft>
                <a:spcPts val="600"/>
              </a:spcAft>
            </a:pPr>
            <a:r>
              <a:rPr lang="en-US" sz="3900" b="1" i="1" dirty="0">
                <a:solidFill>
                  <a:srgbClr val="FFFFFF"/>
                </a:solidFill>
                <a:latin typeface="+mj-lt"/>
                <a:ea typeface="+mj-ea"/>
                <a:cs typeface="+mj-cs"/>
              </a:rPr>
              <a:t>and service</a:t>
            </a: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899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885</Words>
  <Application>Microsoft Macintosh PowerPoint</Application>
  <PresentationFormat>On-screen Show (4:3)</PresentationFormat>
  <Paragraphs>168</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vt:lpstr>
      <vt:lpstr>Wingdings</vt:lpstr>
      <vt:lpstr>Office Theme</vt:lpstr>
      <vt:lpstr>The Military Lifestyle:   Exploring the Unique Social and Cultural Context of the U.S. Military</vt:lpstr>
      <vt:lpstr>PowerPoint Presentation</vt:lpstr>
      <vt:lpstr>PowerPoint Presentation</vt:lpstr>
      <vt:lpstr>PowerPoint Presentation</vt:lpstr>
      <vt:lpstr>PowerPoint Presentation</vt:lpstr>
      <vt:lpstr>PowerPoint Presentation</vt:lpstr>
      <vt:lpstr>Who Serves in the U.S. Military?</vt:lpstr>
      <vt:lpstr>Who Serves in the U.S. Military?</vt:lpstr>
      <vt:lpstr>PowerPoint Presentation</vt:lpstr>
      <vt:lpstr>Military Service and the Lifecourse</vt:lpstr>
      <vt:lpstr>Military Service and the Lifecourse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Military Lifestyle:   Exploring the Unique Social and Cultural Context of the U.S. Military</dc:title>
  <dc:creator>Sidra Montgomery</dc:creator>
  <cp:lastModifiedBy>Sidra Montgomery</cp:lastModifiedBy>
  <cp:revision>13</cp:revision>
  <dcterms:created xsi:type="dcterms:W3CDTF">2019-03-31T20:20:20Z</dcterms:created>
  <dcterms:modified xsi:type="dcterms:W3CDTF">2019-03-31T21:46:38Z</dcterms:modified>
</cp:coreProperties>
</file>